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notesSlides/notesSlide1.xml" ContentType="application/vnd.openxmlformats-officedocument.presentationml.notesSlide+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handoutMasterIdLst>
    <p:handoutMasterId r:id="rId38"/>
  </p:handoutMasterIdLst>
  <p:sldIdLst>
    <p:sldId id="258" r:id="rId2"/>
    <p:sldId id="276" r:id="rId3"/>
    <p:sldId id="259" r:id="rId4"/>
    <p:sldId id="291" r:id="rId5"/>
    <p:sldId id="279" r:id="rId6"/>
    <p:sldId id="327" r:id="rId7"/>
    <p:sldId id="334" r:id="rId8"/>
    <p:sldId id="349" r:id="rId9"/>
    <p:sldId id="314" r:id="rId10"/>
    <p:sldId id="351" r:id="rId11"/>
    <p:sldId id="296" r:id="rId12"/>
    <p:sldId id="301" r:id="rId13"/>
    <p:sldId id="324" r:id="rId14"/>
    <p:sldId id="325" r:id="rId15"/>
    <p:sldId id="309" r:id="rId16"/>
    <p:sldId id="310" r:id="rId17"/>
    <p:sldId id="308" r:id="rId18"/>
    <p:sldId id="311" r:id="rId19"/>
    <p:sldId id="326" r:id="rId20"/>
    <p:sldId id="313" r:id="rId21"/>
    <p:sldId id="315" r:id="rId22"/>
    <p:sldId id="317" r:id="rId23"/>
    <p:sldId id="318" r:id="rId24"/>
    <p:sldId id="319" r:id="rId25"/>
    <p:sldId id="320" r:id="rId26"/>
    <p:sldId id="321" r:id="rId27"/>
    <p:sldId id="323" r:id="rId28"/>
    <p:sldId id="345" r:id="rId29"/>
    <p:sldId id="346" r:id="rId30"/>
    <p:sldId id="347" r:id="rId31"/>
    <p:sldId id="348" r:id="rId32"/>
    <p:sldId id="342" r:id="rId33"/>
    <p:sldId id="343" r:id="rId34"/>
    <p:sldId id="350" r:id="rId35"/>
    <p:sldId id="267" r:id="rId3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DDDD"/>
    <a:srgbClr val="B2B2B2"/>
    <a:srgbClr val="154AB3"/>
    <a:srgbClr val="1B5AAD"/>
    <a:srgbClr val="18519C"/>
    <a:srgbClr val="2373DD"/>
    <a:srgbClr val="1D366E"/>
    <a:srgbClr val="1D7214"/>
    <a:srgbClr val="497DB9"/>
    <a:srgbClr val="377A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234" autoAdjust="0"/>
    <p:restoredTop sz="94660"/>
  </p:normalViewPr>
  <p:slideViewPr>
    <p:cSldViewPr>
      <p:cViewPr>
        <p:scale>
          <a:sx n="76" d="100"/>
          <a:sy n="76" d="100"/>
        </p:scale>
        <p:origin x="-960" y="21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vi-V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solidFill>
                  <a:srgbClr val="FFC000"/>
                </a:solidFill>
                <a:latin typeface="Times New Roman" pitchFamily="18" charset="0"/>
                <a:cs typeface="Times New Roman" pitchFamily="18" charset="0"/>
              </a:defRPr>
            </a:pPr>
            <a:r>
              <a:rPr lang="en-US" sz="2400" dirty="0">
                <a:solidFill>
                  <a:srgbClr val="FFC000"/>
                </a:solidFill>
                <a:latin typeface="Times New Roman" pitchFamily="18" charset="0"/>
                <a:cs typeface="Times New Roman" pitchFamily="18" charset="0"/>
              </a:rPr>
              <a:t>TUYỂN SINH</a:t>
            </a:r>
          </a:p>
        </c:rich>
      </c:tx>
      <c:layout/>
      <c:overlay val="0"/>
    </c:title>
    <c:autoTitleDeleted val="0"/>
    <c:view3D>
      <c:rotX val="20"/>
      <c:rotY val="20"/>
      <c:rAngAx val="0"/>
      <c:perspective val="30"/>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TUYỂN SINH</c:v>
                </c:pt>
              </c:strCache>
            </c:strRef>
          </c:tx>
          <c:spPr>
            <a:solidFill>
              <a:srgbClr val="FFC000"/>
            </a:solidFill>
          </c:spPr>
          <c:invertIfNegative val="0"/>
          <c:dLbls>
            <c:dLbl>
              <c:idx val="0"/>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2.354 </a:t>
                    </a:r>
                    <a:endParaRPr lang="en-US"/>
                  </a:p>
                </c:rich>
              </c:tx>
              <c:showLegendKey val="0"/>
              <c:showVal val="1"/>
              <c:showCatName val="0"/>
              <c:showSerName val="0"/>
              <c:showPercent val="0"/>
              <c:showBubbleSize val="0"/>
            </c:dLbl>
            <c:dLbl>
              <c:idx val="1"/>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2.711 </a:t>
                    </a:r>
                    <a:endParaRPr lang="en-US"/>
                  </a:p>
                </c:rich>
              </c:tx>
              <c:showLegendKey val="0"/>
              <c:showVal val="1"/>
              <c:showCatName val="0"/>
              <c:showSerName val="0"/>
              <c:showPercent val="0"/>
              <c:showBubbleSize val="0"/>
            </c:dLbl>
            <c:dLbl>
              <c:idx val="2"/>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1.570 </a:t>
                    </a:r>
                    <a:endParaRPr lang="en-US"/>
                  </a:p>
                </c:rich>
              </c:tx>
              <c:showLegendKey val="0"/>
              <c:showVal val="1"/>
              <c:showCatName val="0"/>
              <c:showSerName val="0"/>
              <c:showPercent val="0"/>
              <c:showBubbleSize val="0"/>
            </c:dLbl>
            <c:dLbl>
              <c:idx val="3"/>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1.820 </a:t>
                    </a:r>
                    <a:endParaRPr lang="en-US"/>
                  </a:p>
                </c:rich>
              </c:tx>
              <c:showLegendKey val="0"/>
              <c:showVal val="1"/>
              <c:showCatName val="0"/>
              <c:showSerName val="0"/>
              <c:showPercent val="0"/>
              <c:showBubbleSize val="0"/>
            </c:dLbl>
            <c:dLbl>
              <c:idx val="4"/>
              <c:layout/>
              <c:tx>
                <c:rich>
                  <a:bodyPr/>
                  <a:lstStyle/>
                  <a:p>
                    <a:r>
                      <a:rPr lang="en-US" b="1">
                        <a:latin typeface="Times New Roman" pitchFamily="18" charset="0"/>
                        <a:cs typeface="Times New Roman" pitchFamily="18" charset="0"/>
                      </a:rPr>
                      <a:t> </a:t>
                    </a:r>
                    <a:r>
                      <a:rPr lang="en-US" b="1" smtClean="0">
                        <a:latin typeface="Times New Roman" pitchFamily="18" charset="0"/>
                        <a:cs typeface="Times New Roman" pitchFamily="18" charset="0"/>
                      </a:rPr>
                      <a:t>1.312 </a:t>
                    </a:r>
                    <a:endParaRPr lang="en-US"/>
                  </a:p>
                </c:rich>
              </c:tx>
              <c:showLegendKey val="0"/>
              <c:showVal val="1"/>
              <c:showCatName val="0"/>
              <c:showSerName val="0"/>
              <c:showPercent val="0"/>
              <c:showBubbleSize val="0"/>
            </c:dLbl>
            <c:txPr>
              <a:bodyPr/>
              <a:lstStyle/>
              <a:p>
                <a:pPr>
                  <a:defRPr b="1">
                    <a:latin typeface="Times New Roman" pitchFamily="18" charset="0"/>
                    <a:cs typeface="Times New Roman" pitchFamily="18" charset="0"/>
                  </a:defRPr>
                </a:pPr>
                <a:endParaRPr lang="vi-VN"/>
              </a:p>
            </c:txPr>
            <c:showLegendKey val="0"/>
            <c:showVal val="1"/>
            <c:showCatName val="0"/>
            <c:showSerName val="0"/>
            <c:showPercent val="0"/>
            <c:showBubbleSize val="0"/>
            <c:showLeaderLines val="0"/>
          </c:dLbls>
          <c:cat>
            <c:strRef>
              <c:f>Sheet1!$A$2:$A$6</c:f>
              <c:strCache>
                <c:ptCount val="5"/>
                <c:pt idx="0">
                  <c:v>Năm 2010</c:v>
                </c:pt>
                <c:pt idx="1">
                  <c:v>Năm 2011</c:v>
                </c:pt>
                <c:pt idx="2">
                  <c:v>Năm 2012</c:v>
                </c:pt>
                <c:pt idx="3">
                  <c:v>Năm 2013</c:v>
                </c:pt>
                <c:pt idx="4">
                  <c:v>Năm 2014</c:v>
                </c:pt>
              </c:strCache>
            </c:strRef>
          </c:cat>
          <c:val>
            <c:numRef>
              <c:f>Sheet1!$B$2:$B$6</c:f>
              <c:numCache>
                <c:formatCode>_(* #,##0_);_(* \(#,##0\);_(* "-"_);_(@_)</c:formatCode>
                <c:ptCount val="5"/>
                <c:pt idx="0">
                  <c:v>2354</c:v>
                </c:pt>
                <c:pt idx="1">
                  <c:v>2711</c:v>
                </c:pt>
                <c:pt idx="2">
                  <c:v>1570</c:v>
                </c:pt>
                <c:pt idx="3">
                  <c:v>1820</c:v>
                </c:pt>
                <c:pt idx="4">
                  <c:v>1312</c:v>
                </c:pt>
              </c:numCache>
            </c:numRef>
          </c:val>
        </c:ser>
        <c:dLbls>
          <c:showLegendKey val="0"/>
          <c:showVal val="0"/>
          <c:showCatName val="0"/>
          <c:showSerName val="0"/>
          <c:showPercent val="0"/>
          <c:showBubbleSize val="0"/>
        </c:dLbls>
        <c:gapWidth val="100"/>
        <c:shape val="cylinder"/>
        <c:axId val="84337664"/>
        <c:axId val="32679040"/>
        <c:axId val="0"/>
      </c:bar3DChart>
      <c:catAx>
        <c:axId val="84337664"/>
        <c:scaling>
          <c:orientation val="minMax"/>
        </c:scaling>
        <c:delete val="0"/>
        <c:axPos val="b"/>
        <c:majorTickMark val="out"/>
        <c:minorTickMark val="none"/>
        <c:tickLblPos val="nextTo"/>
        <c:txPr>
          <a:bodyPr/>
          <a:lstStyle/>
          <a:p>
            <a:pPr>
              <a:defRPr b="1">
                <a:latin typeface="Times New Roman" pitchFamily="18" charset="0"/>
                <a:cs typeface="Times New Roman" pitchFamily="18" charset="0"/>
              </a:defRPr>
            </a:pPr>
            <a:endParaRPr lang="vi-VN"/>
          </a:p>
        </c:txPr>
        <c:crossAx val="32679040"/>
        <c:crosses val="autoZero"/>
        <c:auto val="1"/>
        <c:lblAlgn val="ctr"/>
        <c:lblOffset val="100"/>
        <c:noMultiLvlLbl val="0"/>
      </c:catAx>
      <c:valAx>
        <c:axId val="32679040"/>
        <c:scaling>
          <c:orientation val="minMax"/>
        </c:scaling>
        <c:delete val="0"/>
        <c:axPos val="l"/>
        <c:majorGridlines/>
        <c:numFmt formatCode="General" sourceLinked="0"/>
        <c:majorTickMark val="out"/>
        <c:minorTickMark val="none"/>
        <c:tickLblPos val="nextTo"/>
        <c:txPr>
          <a:bodyPr/>
          <a:lstStyle/>
          <a:p>
            <a:pPr>
              <a:defRPr>
                <a:latin typeface="Times New Roman" pitchFamily="18" charset="0"/>
                <a:cs typeface="Times New Roman" pitchFamily="18" charset="0"/>
              </a:defRPr>
            </a:pPr>
            <a:endParaRPr lang="vi-VN"/>
          </a:p>
        </c:txPr>
        <c:crossAx val="84337664"/>
        <c:crosses val="autoZero"/>
        <c:crossBetween val="between"/>
      </c:valAx>
    </c:plotArea>
    <c:plotVisOnly val="1"/>
    <c:dispBlanksAs val="gap"/>
    <c:showDLblsOverMax val="0"/>
  </c:chart>
  <c:txPr>
    <a:bodyPr/>
    <a:lstStyle/>
    <a:p>
      <a:pPr>
        <a:defRPr sz="1800"/>
      </a:pPr>
      <a:endParaRPr lang="vi-V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vi-VN"/>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xPr>
        <a:bodyPr/>
        <a:lstStyle/>
        <a:p>
          <a:pPr>
            <a:defRPr sz="2400">
              <a:solidFill>
                <a:srgbClr val="FFC000"/>
              </a:solidFill>
              <a:latin typeface="Times New Roman" pitchFamily="18" charset="0"/>
              <a:cs typeface="Times New Roman" pitchFamily="18" charset="0"/>
            </a:defRPr>
          </a:pPr>
          <a:endParaRPr lang="vi-VN"/>
        </a:p>
      </c:txPr>
    </c:title>
    <c:autoTitleDeleted val="0"/>
    <c:plotArea>
      <c:layout/>
      <c:barChart>
        <c:barDir val="col"/>
        <c:grouping val="clustered"/>
        <c:varyColors val="0"/>
        <c:ser>
          <c:idx val="0"/>
          <c:order val="0"/>
          <c:tx>
            <c:strRef>
              <c:f>Sheet1!$B$1</c:f>
              <c:strCache>
                <c:ptCount val="1"/>
                <c:pt idx="0">
                  <c:v>QUY MÔ ĐÀO TẠO</c:v>
                </c:pt>
              </c:strCache>
            </c:strRef>
          </c:tx>
          <c:spPr>
            <a:solidFill>
              <a:srgbClr val="92D050"/>
            </a:solidFill>
          </c:spPr>
          <c:invertIfNegative val="0"/>
          <c:dLbls>
            <c:txPr>
              <a:bodyPr/>
              <a:lstStyle/>
              <a:p>
                <a:pPr>
                  <a:defRPr b="1">
                    <a:latin typeface="Times New Roman" pitchFamily="18" charset="0"/>
                    <a:cs typeface="Times New Roman" pitchFamily="18" charset="0"/>
                  </a:defRPr>
                </a:pPr>
                <a:endParaRPr lang="vi-VN"/>
              </a:p>
            </c:txPr>
            <c:showLegendKey val="0"/>
            <c:showVal val="1"/>
            <c:showCatName val="0"/>
            <c:showSerName val="0"/>
            <c:showPercent val="0"/>
            <c:showBubbleSize val="0"/>
            <c:showLeaderLines val="0"/>
          </c:dLbls>
          <c:cat>
            <c:strRef>
              <c:f>Sheet1!$A$2:$A$6</c:f>
              <c:strCache>
                <c:ptCount val="5"/>
                <c:pt idx="0">
                  <c:v>Năm 2005</c:v>
                </c:pt>
                <c:pt idx="1">
                  <c:v>Năm 2012</c:v>
                </c:pt>
                <c:pt idx="2">
                  <c:v>Năm 2013</c:v>
                </c:pt>
                <c:pt idx="3">
                  <c:v>Năm 2014</c:v>
                </c:pt>
                <c:pt idx="4">
                  <c:v>Năm 2015</c:v>
                </c:pt>
              </c:strCache>
            </c:strRef>
          </c:cat>
          <c:val>
            <c:numRef>
              <c:f>Sheet1!$B$2:$B$6</c:f>
              <c:numCache>
                <c:formatCode>General</c:formatCode>
                <c:ptCount val="5"/>
                <c:pt idx="0">
                  <c:v>3700</c:v>
                </c:pt>
                <c:pt idx="1">
                  <c:v>4415</c:v>
                </c:pt>
                <c:pt idx="2">
                  <c:v>4175</c:v>
                </c:pt>
                <c:pt idx="3">
                  <c:v>3050</c:v>
                </c:pt>
                <c:pt idx="4">
                  <c:v>6000</c:v>
                </c:pt>
              </c:numCache>
            </c:numRef>
          </c:val>
        </c:ser>
        <c:dLbls>
          <c:showLegendKey val="0"/>
          <c:showVal val="1"/>
          <c:showCatName val="0"/>
          <c:showSerName val="0"/>
          <c:showPercent val="0"/>
          <c:showBubbleSize val="0"/>
        </c:dLbls>
        <c:gapWidth val="150"/>
        <c:overlap val="-25"/>
        <c:axId val="84280320"/>
        <c:axId val="40634048"/>
      </c:barChart>
      <c:catAx>
        <c:axId val="84280320"/>
        <c:scaling>
          <c:orientation val="minMax"/>
        </c:scaling>
        <c:delete val="0"/>
        <c:axPos val="b"/>
        <c:majorTickMark val="none"/>
        <c:minorTickMark val="none"/>
        <c:tickLblPos val="nextTo"/>
        <c:txPr>
          <a:bodyPr/>
          <a:lstStyle/>
          <a:p>
            <a:pPr>
              <a:defRPr b="1">
                <a:latin typeface="Times New Roman" pitchFamily="18" charset="0"/>
                <a:cs typeface="Times New Roman" pitchFamily="18" charset="0"/>
              </a:defRPr>
            </a:pPr>
            <a:endParaRPr lang="vi-VN"/>
          </a:p>
        </c:txPr>
        <c:crossAx val="40634048"/>
        <c:crosses val="autoZero"/>
        <c:auto val="1"/>
        <c:lblAlgn val="ctr"/>
        <c:lblOffset val="100"/>
        <c:noMultiLvlLbl val="0"/>
      </c:catAx>
      <c:valAx>
        <c:axId val="40634048"/>
        <c:scaling>
          <c:orientation val="minMax"/>
        </c:scaling>
        <c:delete val="1"/>
        <c:axPos val="l"/>
        <c:numFmt formatCode="General" sourceLinked="1"/>
        <c:majorTickMark val="none"/>
        <c:minorTickMark val="none"/>
        <c:tickLblPos val="nextTo"/>
        <c:crossAx val="84280320"/>
        <c:crosses val="autoZero"/>
        <c:crossBetween val="between"/>
      </c:valAx>
    </c:plotArea>
    <c:plotVisOnly val="1"/>
    <c:dispBlanksAs val="gap"/>
    <c:showDLblsOverMax val="0"/>
  </c:chart>
  <c:txPr>
    <a:bodyPr/>
    <a:lstStyle/>
    <a:p>
      <a:pPr>
        <a:defRPr sz="1800"/>
      </a:pPr>
      <a:endParaRPr lang="vi-V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vi-V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Sheet1!$B$1</c:f>
              <c:strCache>
                <c:ptCount val="1"/>
                <c:pt idx="0">
                  <c:v>Cán bộ</c:v>
                </c:pt>
              </c:strCache>
            </c:strRef>
          </c:tx>
          <c:invertIfNegative val="0"/>
          <c:cat>
            <c:strRef>
              <c:f>Sheet1!$A$2:$A$3</c:f>
              <c:strCache>
                <c:ptCount val="2"/>
                <c:pt idx="0">
                  <c:v>Năm 2015</c:v>
                </c:pt>
                <c:pt idx="1">
                  <c:v>Năm 2020</c:v>
                </c:pt>
              </c:strCache>
            </c:strRef>
          </c:cat>
          <c:val>
            <c:numRef>
              <c:f>Sheet1!$B$2:$B$3</c:f>
              <c:numCache>
                <c:formatCode>General</c:formatCode>
                <c:ptCount val="2"/>
                <c:pt idx="0">
                  <c:v>356</c:v>
                </c:pt>
                <c:pt idx="1">
                  <c:v>500</c:v>
                </c:pt>
              </c:numCache>
            </c:numRef>
          </c:val>
        </c:ser>
        <c:ser>
          <c:idx val="1"/>
          <c:order val="1"/>
          <c:tx>
            <c:strRef>
              <c:f>Sheet1!$C$1</c:f>
              <c:strCache>
                <c:ptCount val="1"/>
                <c:pt idx="0">
                  <c:v>Giảng viên</c:v>
                </c:pt>
              </c:strCache>
            </c:strRef>
          </c:tx>
          <c:invertIfNegative val="0"/>
          <c:cat>
            <c:strRef>
              <c:f>Sheet1!$A$2:$A$3</c:f>
              <c:strCache>
                <c:ptCount val="2"/>
                <c:pt idx="0">
                  <c:v>Năm 2015</c:v>
                </c:pt>
                <c:pt idx="1">
                  <c:v>Năm 2020</c:v>
                </c:pt>
              </c:strCache>
            </c:strRef>
          </c:cat>
          <c:val>
            <c:numRef>
              <c:f>Sheet1!$C$2:$C$3</c:f>
              <c:numCache>
                <c:formatCode>General</c:formatCode>
                <c:ptCount val="2"/>
                <c:pt idx="0">
                  <c:v>241</c:v>
                </c:pt>
                <c:pt idx="1">
                  <c:v>400</c:v>
                </c:pt>
              </c:numCache>
            </c:numRef>
          </c:val>
        </c:ser>
        <c:ser>
          <c:idx val="2"/>
          <c:order val="2"/>
          <c:tx>
            <c:strRef>
              <c:f>Sheet1!$D$1</c:f>
              <c:strCache>
                <c:ptCount val="1"/>
                <c:pt idx="0">
                  <c:v>Sau Đại học</c:v>
                </c:pt>
              </c:strCache>
            </c:strRef>
          </c:tx>
          <c:invertIfNegative val="0"/>
          <c:cat>
            <c:strRef>
              <c:f>Sheet1!$A$2:$A$3</c:f>
              <c:strCache>
                <c:ptCount val="2"/>
                <c:pt idx="0">
                  <c:v>Năm 2015</c:v>
                </c:pt>
                <c:pt idx="1">
                  <c:v>Năm 2020</c:v>
                </c:pt>
              </c:strCache>
            </c:strRef>
          </c:cat>
          <c:val>
            <c:numRef>
              <c:f>Sheet1!$D$2:$D$3</c:f>
              <c:numCache>
                <c:formatCode>General</c:formatCode>
                <c:ptCount val="2"/>
                <c:pt idx="0">
                  <c:v>120</c:v>
                </c:pt>
                <c:pt idx="1">
                  <c:v>320</c:v>
                </c:pt>
              </c:numCache>
            </c:numRef>
          </c:val>
        </c:ser>
        <c:ser>
          <c:idx val="3"/>
          <c:order val="3"/>
          <c:tx>
            <c:strRef>
              <c:f>Sheet1!$E$1</c:f>
              <c:strCache>
                <c:ptCount val="1"/>
                <c:pt idx="0">
                  <c:v>Tiến sĩ</c:v>
                </c:pt>
              </c:strCache>
            </c:strRef>
          </c:tx>
          <c:invertIfNegative val="0"/>
          <c:cat>
            <c:strRef>
              <c:f>Sheet1!$A$2:$A$3</c:f>
              <c:strCache>
                <c:ptCount val="2"/>
                <c:pt idx="0">
                  <c:v>Năm 2015</c:v>
                </c:pt>
                <c:pt idx="1">
                  <c:v>Năm 2020</c:v>
                </c:pt>
              </c:strCache>
            </c:strRef>
          </c:cat>
          <c:val>
            <c:numRef>
              <c:f>Sheet1!$E$2:$E$3</c:f>
              <c:numCache>
                <c:formatCode>General</c:formatCode>
                <c:ptCount val="2"/>
                <c:pt idx="0">
                  <c:v>0</c:v>
                </c:pt>
                <c:pt idx="1">
                  <c:v>14</c:v>
                </c:pt>
              </c:numCache>
            </c:numRef>
          </c:val>
        </c:ser>
        <c:dLbls>
          <c:showLegendKey val="0"/>
          <c:showVal val="1"/>
          <c:showCatName val="0"/>
          <c:showSerName val="0"/>
          <c:showPercent val="0"/>
          <c:showBubbleSize val="0"/>
        </c:dLbls>
        <c:gapWidth val="75"/>
        <c:shape val="box"/>
        <c:axId val="84556288"/>
        <c:axId val="32674880"/>
        <c:axId val="0"/>
      </c:bar3DChart>
      <c:catAx>
        <c:axId val="84556288"/>
        <c:scaling>
          <c:orientation val="minMax"/>
        </c:scaling>
        <c:delete val="0"/>
        <c:axPos val="b"/>
        <c:majorTickMark val="none"/>
        <c:minorTickMark val="none"/>
        <c:tickLblPos val="nextTo"/>
        <c:txPr>
          <a:bodyPr/>
          <a:lstStyle/>
          <a:p>
            <a:pPr>
              <a:defRPr sz="2400"/>
            </a:pPr>
            <a:endParaRPr lang="vi-VN"/>
          </a:p>
        </c:txPr>
        <c:crossAx val="32674880"/>
        <c:crosses val="autoZero"/>
        <c:auto val="1"/>
        <c:lblAlgn val="ctr"/>
        <c:lblOffset val="100"/>
        <c:noMultiLvlLbl val="0"/>
      </c:catAx>
      <c:valAx>
        <c:axId val="32674880"/>
        <c:scaling>
          <c:orientation val="minMax"/>
        </c:scaling>
        <c:delete val="0"/>
        <c:axPos val="l"/>
        <c:numFmt formatCode="General" sourceLinked="1"/>
        <c:majorTickMark val="none"/>
        <c:minorTickMark val="none"/>
        <c:tickLblPos val="nextTo"/>
        <c:crossAx val="84556288"/>
        <c:crosses val="autoZero"/>
        <c:crossBetween val="between"/>
      </c:valAx>
    </c:plotArea>
    <c:legend>
      <c:legendPos val="r"/>
      <c:legendEntry>
        <c:idx val="3"/>
        <c:txPr>
          <a:bodyPr/>
          <a:lstStyle/>
          <a:p>
            <a:pPr>
              <a:defRPr sz="2000"/>
            </a:pPr>
            <a:endParaRPr lang="vi-VN"/>
          </a:p>
        </c:txPr>
      </c:legendEntry>
      <c:layout>
        <c:manualLayout>
          <c:xMode val="edge"/>
          <c:yMode val="edge"/>
          <c:x val="0.78645231846019248"/>
          <c:y val="0.25700295866906403"/>
          <c:w val="0.16226563025775625"/>
          <c:h val="0.35162507209023453"/>
        </c:manualLayout>
      </c:layout>
      <c:overlay val="0"/>
    </c:legend>
    <c:plotVisOnly val="1"/>
    <c:dispBlanksAs val="gap"/>
    <c:showDLblsOverMax val="0"/>
  </c:chart>
  <c:txPr>
    <a:bodyPr/>
    <a:lstStyle/>
    <a:p>
      <a:pPr>
        <a:defRPr sz="1800">
          <a:latin typeface="Times New Roman" pitchFamily="18" charset="0"/>
          <a:cs typeface="Times New Roman" pitchFamily="18" charset="0"/>
        </a:defRPr>
      </a:pPr>
      <a:endParaRPr lang="vi-V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65CD1E3-AD01-497C-BB5F-3D98D6000B55}" type="datetimeFigureOut">
              <a:rPr lang="en-US" smtClean="0"/>
              <a:t>9/21/2015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4578EE2-4C31-446B-8D44-5DACF2717735}" type="slidenum">
              <a:rPr lang="en-US" smtClean="0"/>
              <a:t>‹#›</a:t>
            </a:fld>
            <a:endParaRPr lang="en-US"/>
          </a:p>
        </p:txBody>
      </p:sp>
    </p:spTree>
    <p:extLst>
      <p:ext uri="{BB962C8B-B14F-4D97-AF65-F5344CB8AC3E}">
        <p14:creationId xmlns:p14="http://schemas.microsoft.com/office/powerpoint/2010/main" val="19473019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9E9153-0930-4E83-BDDA-31415C1DDD26}" type="datetimeFigureOut">
              <a:rPr lang="en-US" smtClean="0"/>
              <a:t>9/21/2015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E758C5-16E7-4D7F-B42E-73B8FDF11D7C}" type="slidenum">
              <a:rPr lang="en-US" smtClean="0"/>
              <a:t>‹#›</a:t>
            </a:fld>
            <a:endParaRPr lang="en-US"/>
          </a:p>
        </p:txBody>
      </p:sp>
    </p:spTree>
    <p:extLst>
      <p:ext uri="{BB962C8B-B14F-4D97-AF65-F5344CB8AC3E}">
        <p14:creationId xmlns:p14="http://schemas.microsoft.com/office/powerpoint/2010/main" val="3285044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FE758C5-16E7-4D7F-B42E-73B8FDF11D7C}" type="slidenum">
              <a:rPr lang="en-US" smtClean="0"/>
              <a:t>18</a:t>
            </a:fld>
            <a:endParaRPr lang="en-US"/>
          </a:p>
        </p:txBody>
      </p:sp>
    </p:spTree>
    <p:extLst>
      <p:ext uri="{BB962C8B-B14F-4D97-AF65-F5344CB8AC3E}">
        <p14:creationId xmlns:p14="http://schemas.microsoft.com/office/powerpoint/2010/main" val="16485797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89" name="Freeform 17"/>
          <p:cNvSpPr>
            <a:spLocks/>
          </p:cNvSpPr>
          <p:nvPr/>
        </p:nvSpPr>
        <p:spPr bwMode="gray">
          <a:xfrm>
            <a:off x="-166688" y="-12700"/>
            <a:ext cx="9310688" cy="6878638"/>
          </a:xfrm>
          <a:custGeom>
            <a:avLst/>
            <a:gdLst>
              <a:gd name="T0" fmla="*/ 5865 w 5865"/>
              <a:gd name="T1" fmla="*/ 2870 h 4333"/>
              <a:gd name="T2" fmla="*/ 4934 w 5865"/>
              <a:gd name="T3" fmla="*/ 3427 h 4333"/>
              <a:gd name="T4" fmla="*/ 3003 w 5865"/>
              <a:gd name="T5" fmla="*/ 3839 h 4333"/>
              <a:gd name="T6" fmla="*/ 1319 w 5865"/>
              <a:gd name="T7" fmla="*/ 3610 h 4333"/>
              <a:gd name="T8" fmla="*/ 145 w 5865"/>
              <a:gd name="T9" fmla="*/ 2327 h 4333"/>
              <a:gd name="T10" fmla="*/ 519 w 5865"/>
              <a:gd name="T11" fmla="*/ 553 h 4333"/>
              <a:gd name="T12" fmla="*/ 1130 w 5865"/>
              <a:gd name="T13" fmla="*/ 8 h 4333"/>
              <a:gd name="T14" fmla="*/ 98 w 5865"/>
              <a:gd name="T15" fmla="*/ 0 h 4333"/>
              <a:gd name="T16" fmla="*/ 94 w 5865"/>
              <a:gd name="T17" fmla="*/ 4328 h 4333"/>
              <a:gd name="T18" fmla="*/ 5862 w 5865"/>
              <a:gd name="T19" fmla="*/ 4333 h 4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65" h="4333">
                <a:moveTo>
                  <a:pt x="5865" y="2870"/>
                </a:moveTo>
                <a:cubicBezTo>
                  <a:pt x="5766" y="3006"/>
                  <a:pt x="5616" y="3111"/>
                  <a:pt x="4934" y="3427"/>
                </a:cubicBezTo>
                <a:cubicBezTo>
                  <a:pt x="4254" y="3742"/>
                  <a:pt x="3605" y="3809"/>
                  <a:pt x="3003" y="3839"/>
                </a:cubicBezTo>
                <a:cubicBezTo>
                  <a:pt x="2401" y="3869"/>
                  <a:pt x="1795" y="3862"/>
                  <a:pt x="1319" y="3610"/>
                </a:cubicBezTo>
                <a:cubicBezTo>
                  <a:pt x="784" y="3413"/>
                  <a:pt x="233" y="2771"/>
                  <a:pt x="145" y="2327"/>
                </a:cubicBezTo>
                <a:cubicBezTo>
                  <a:pt x="0" y="1528"/>
                  <a:pt x="308" y="844"/>
                  <a:pt x="519" y="553"/>
                </a:cubicBezTo>
                <a:cubicBezTo>
                  <a:pt x="729" y="262"/>
                  <a:pt x="1076" y="17"/>
                  <a:pt x="1130" y="8"/>
                </a:cubicBezTo>
                <a:lnTo>
                  <a:pt x="98" y="0"/>
                </a:lnTo>
                <a:lnTo>
                  <a:pt x="94" y="4328"/>
                </a:lnTo>
                <a:lnTo>
                  <a:pt x="5862" y="4333"/>
                </a:lnTo>
              </a:path>
            </a:pathLst>
          </a:custGeom>
          <a:gradFill rotWithShape="1">
            <a:gsLst>
              <a:gs pos="0">
                <a:schemeClr val="bg1"/>
              </a:gs>
              <a:gs pos="100000">
                <a:schemeClr val="accent2"/>
              </a:gs>
            </a:gsLst>
            <a:lin ang="2700000" scaled="1"/>
          </a:gradFill>
          <a:ln>
            <a:noFill/>
          </a:ln>
          <a:effectLst/>
          <a:extLst>
            <a:ext uri="{91240B29-F687-4F45-9708-019B960494DF}">
              <a14:hiddenLine xmlns:a14="http://schemas.microsoft.com/office/drawing/2010/main" w="9525">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88" name="Freeform 16"/>
          <p:cNvSpPr>
            <a:spLocks/>
          </p:cNvSpPr>
          <p:nvPr/>
        </p:nvSpPr>
        <p:spPr bwMode="ltGray">
          <a:xfrm>
            <a:off x="-15875" y="-3175"/>
            <a:ext cx="9159875" cy="6865938"/>
          </a:xfrm>
          <a:custGeom>
            <a:avLst/>
            <a:gdLst>
              <a:gd name="T0" fmla="*/ 0 w 5770"/>
              <a:gd name="T1" fmla="*/ 445 h 4325"/>
              <a:gd name="T2" fmla="*/ 0 w 5770"/>
              <a:gd name="T3" fmla="*/ 4322 h 4325"/>
              <a:gd name="T4" fmla="*/ 3976 w 5770"/>
              <a:gd name="T5" fmla="*/ 4325 h 4325"/>
              <a:gd name="T6" fmla="*/ 4975 w 5770"/>
              <a:gd name="T7" fmla="*/ 3860 h 4325"/>
              <a:gd name="T8" fmla="*/ 5770 w 5770"/>
              <a:gd name="T9" fmla="*/ 3261 h 4325"/>
              <a:gd name="T10" fmla="*/ 5770 w 5770"/>
              <a:gd name="T11" fmla="*/ 2818 h 4325"/>
              <a:gd name="T12" fmla="*/ 4865 w 5770"/>
              <a:gd name="T13" fmla="*/ 3312 h 4325"/>
              <a:gd name="T14" fmla="*/ 2853 w 5770"/>
              <a:gd name="T15" fmla="*/ 3778 h 4325"/>
              <a:gd name="T16" fmla="*/ 1025 w 5770"/>
              <a:gd name="T17" fmla="*/ 3403 h 4325"/>
              <a:gd name="T18" fmla="*/ 129 w 5770"/>
              <a:gd name="T19" fmla="*/ 2288 h 4325"/>
              <a:gd name="T20" fmla="*/ 531 w 5770"/>
              <a:gd name="T21" fmla="*/ 514 h 4325"/>
              <a:gd name="T22" fmla="*/ 1080 w 5770"/>
              <a:gd name="T23" fmla="*/ 2 h 4325"/>
              <a:gd name="T24" fmla="*/ 481 w 5770"/>
              <a:gd name="T25" fmla="*/ 0 h 4325"/>
              <a:gd name="T26" fmla="*/ 184 w 5770"/>
              <a:gd name="T27" fmla="*/ 248 h 4325"/>
              <a:gd name="T28" fmla="*/ 0 w 5770"/>
              <a:gd name="T29" fmla="*/ 445 h 4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70" h="4325">
                <a:moveTo>
                  <a:pt x="0" y="445"/>
                </a:moveTo>
                <a:lnTo>
                  <a:pt x="0" y="4322"/>
                </a:lnTo>
                <a:lnTo>
                  <a:pt x="3976" y="4325"/>
                </a:lnTo>
                <a:cubicBezTo>
                  <a:pt x="4424" y="4168"/>
                  <a:pt x="4665" y="4052"/>
                  <a:pt x="4975" y="3860"/>
                </a:cubicBezTo>
                <a:cubicBezTo>
                  <a:pt x="5285" y="3668"/>
                  <a:pt x="5638" y="3435"/>
                  <a:pt x="5770" y="3261"/>
                </a:cubicBezTo>
                <a:lnTo>
                  <a:pt x="5770" y="2818"/>
                </a:lnTo>
                <a:cubicBezTo>
                  <a:pt x="5747" y="2832"/>
                  <a:pt x="5548" y="2996"/>
                  <a:pt x="4865" y="3312"/>
                </a:cubicBezTo>
                <a:cubicBezTo>
                  <a:pt x="4182" y="3628"/>
                  <a:pt x="3493" y="3763"/>
                  <a:pt x="2853" y="3778"/>
                </a:cubicBezTo>
                <a:cubicBezTo>
                  <a:pt x="2213" y="3793"/>
                  <a:pt x="1592" y="3723"/>
                  <a:pt x="1025" y="3403"/>
                </a:cubicBezTo>
                <a:cubicBezTo>
                  <a:pt x="458" y="3083"/>
                  <a:pt x="248" y="2745"/>
                  <a:pt x="129" y="2288"/>
                </a:cubicBezTo>
                <a:cubicBezTo>
                  <a:pt x="10" y="1831"/>
                  <a:pt x="65" y="1026"/>
                  <a:pt x="531" y="514"/>
                </a:cubicBezTo>
                <a:cubicBezTo>
                  <a:pt x="997" y="2"/>
                  <a:pt x="1071" y="29"/>
                  <a:pt x="1080" y="2"/>
                </a:cubicBezTo>
                <a:lnTo>
                  <a:pt x="481" y="0"/>
                </a:lnTo>
                <a:cubicBezTo>
                  <a:pt x="376" y="68"/>
                  <a:pt x="264" y="174"/>
                  <a:pt x="184" y="248"/>
                </a:cubicBezTo>
                <a:cubicBezTo>
                  <a:pt x="104" y="322"/>
                  <a:pt x="38" y="404"/>
                  <a:pt x="0" y="445"/>
                </a:cubicBezTo>
                <a:close/>
              </a:path>
            </a:pathLst>
          </a:custGeom>
          <a:gradFill rotWithShape="1">
            <a:gsLst>
              <a:gs pos="0">
                <a:schemeClr val="accent2"/>
              </a:gs>
              <a:gs pos="100000">
                <a:schemeClr val="bg1"/>
              </a:gs>
            </a:gsLst>
            <a:lin ang="2700000" scaled="1"/>
          </a:gradFill>
          <a:ln>
            <a:noFill/>
          </a:ln>
          <a:effectLst/>
          <a:extLst>
            <a:ext uri="{91240B29-F687-4F45-9708-019B960494DF}">
              <a14:hiddenLine xmlns:a14="http://schemas.microsoft.com/office/drawing/2010/main" w="9525">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74" name="Rectangle 2"/>
          <p:cNvSpPr>
            <a:spLocks noGrp="1" noChangeArrowheads="1"/>
          </p:cNvSpPr>
          <p:nvPr>
            <p:ph type="ctrTitle"/>
          </p:nvPr>
        </p:nvSpPr>
        <p:spPr bwMode="auto">
          <a:xfrm>
            <a:off x="685800" y="2590800"/>
            <a:ext cx="7772400" cy="1470025"/>
          </a:xfrm>
          <a:effectLst>
            <a:outerShdw dist="53882" dir="2700000" algn="ctr" rotWithShape="0">
              <a:srgbClr val="000000"/>
            </a:outerShdw>
          </a:effectLst>
        </p:spPr>
        <p:txBody>
          <a:bodyPr/>
          <a:lstStyle>
            <a:lvl1pPr>
              <a:defRPr sz="4800"/>
            </a:lvl1pPr>
          </a:lstStyle>
          <a:p>
            <a:pPr lvl="0"/>
            <a:r>
              <a:rPr lang="en-US" noProof="0" smtClean="0"/>
              <a:t>Click to edit Master title style</a:t>
            </a:r>
          </a:p>
        </p:txBody>
      </p:sp>
      <p:sp>
        <p:nvSpPr>
          <p:cNvPr id="3075" name="Rectangle 3"/>
          <p:cNvSpPr>
            <a:spLocks noGrp="1" noChangeArrowheads="1"/>
          </p:cNvSpPr>
          <p:nvPr>
            <p:ph type="subTitle" idx="1"/>
          </p:nvPr>
        </p:nvSpPr>
        <p:spPr>
          <a:xfrm>
            <a:off x="1295400" y="3962400"/>
            <a:ext cx="6400800" cy="685800"/>
          </a:xfrm>
        </p:spPr>
        <p:txBody>
          <a:bodyPr/>
          <a:lstStyle>
            <a:lvl1pPr marL="0" indent="0" algn="ctr">
              <a:buFont typeface="Wingdings" pitchFamily="2" charset="2"/>
              <a:buNone/>
              <a:defRPr sz="2800"/>
            </a:lvl1pPr>
          </a:lstStyle>
          <a:p>
            <a:pPr lvl="0"/>
            <a:r>
              <a:rPr lang="en-US" noProof="0" smtClean="0"/>
              <a:t>Click to edit Master subtitle style</a:t>
            </a:r>
          </a:p>
        </p:txBody>
      </p:sp>
      <p:sp>
        <p:nvSpPr>
          <p:cNvPr id="3076" name="Rectangle 4"/>
          <p:cNvSpPr>
            <a:spLocks noGrp="1" noChangeArrowheads="1"/>
          </p:cNvSpPr>
          <p:nvPr>
            <p:ph type="dt" sz="half" idx="2"/>
          </p:nvPr>
        </p:nvSpPr>
        <p:spPr>
          <a:xfrm>
            <a:off x="457200" y="6610350"/>
            <a:ext cx="2133600" cy="171450"/>
          </a:xfrm>
        </p:spPr>
        <p:txBody>
          <a:bodyPr/>
          <a:lstStyle>
            <a:lvl1pPr>
              <a:defRPr/>
            </a:lvl1pPr>
          </a:lstStyle>
          <a:p>
            <a:endParaRPr lang="en-US"/>
          </a:p>
        </p:txBody>
      </p:sp>
      <p:sp>
        <p:nvSpPr>
          <p:cNvPr id="3078" name="Rectangle 6"/>
          <p:cNvSpPr>
            <a:spLocks noGrp="1" noChangeArrowheads="1"/>
          </p:cNvSpPr>
          <p:nvPr>
            <p:ph type="sldNum" sz="quarter" idx="4"/>
          </p:nvPr>
        </p:nvSpPr>
        <p:spPr>
          <a:xfrm>
            <a:off x="6553200" y="6610350"/>
            <a:ext cx="2133600" cy="171450"/>
          </a:xfrm>
        </p:spPr>
        <p:txBody>
          <a:bodyPr/>
          <a:lstStyle>
            <a:lvl1pPr>
              <a:defRPr/>
            </a:lvl1pPr>
          </a:lstStyle>
          <a:p>
            <a:fld id="{09917097-76BD-4EE6-99B8-564C20B240D0}" type="slidenum">
              <a:rPr lang="en-US"/>
              <a:pPr/>
              <a:t>‹#›</a:t>
            </a:fld>
            <a:endParaRPr lang="en-US"/>
          </a:p>
        </p:txBody>
      </p:sp>
      <p:sp>
        <p:nvSpPr>
          <p:cNvPr id="3086" name="Text Box 14"/>
          <p:cNvSpPr txBox="1">
            <a:spLocks noChangeArrowheads="1"/>
          </p:cNvSpPr>
          <p:nvPr/>
        </p:nvSpPr>
        <p:spPr bwMode="auto">
          <a:xfrm>
            <a:off x="4024313" y="6324600"/>
            <a:ext cx="115728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2600" b="1"/>
              <a:t>LOGO</a:t>
            </a:r>
          </a:p>
        </p:txBody>
      </p:sp>
      <p:sp>
        <p:nvSpPr>
          <p:cNvPr id="3090" name="AutoShape 18"/>
          <p:cNvSpPr>
            <a:spLocks noChangeArrowheads="1"/>
          </p:cNvSpPr>
          <p:nvPr/>
        </p:nvSpPr>
        <p:spPr bwMode="gray">
          <a:xfrm rot="5400000">
            <a:off x="4381500" y="5730875"/>
            <a:ext cx="381000" cy="1066800"/>
          </a:xfrm>
          <a:prstGeom prst="moon">
            <a:avLst>
              <a:gd name="adj" fmla="val 16250"/>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C939FE9-E93B-4E5A-8144-A9DD9689C4D9}" type="slidenum">
              <a:rPr lang="en-US"/>
              <a:pPr/>
              <a:t>‹#›</a:t>
            </a:fld>
            <a:endParaRPr lang="en-US"/>
          </a:p>
        </p:txBody>
      </p:sp>
    </p:spTree>
    <p:extLst>
      <p:ext uri="{BB962C8B-B14F-4D97-AF65-F5344CB8AC3E}">
        <p14:creationId xmlns:p14="http://schemas.microsoft.com/office/powerpoint/2010/main" val="2917328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6188251-A35F-46A1-9BB7-EAC98FC69000}" type="slidenum">
              <a:rPr lang="en-US"/>
              <a:pPr/>
              <a:t>‹#›</a:t>
            </a:fld>
            <a:endParaRPr lang="en-US"/>
          </a:p>
        </p:txBody>
      </p:sp>
    </p:spTree>
    <p:extLst>
      <p:ext uri="{BB962C8B-B14F-4D97-AF65-F5344CB8AC3E}">
        <p14:creationId xmlns:p14="http://schemas.microsoft.com/office/powerpoint/2010/main" val="1919537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066800"/>
            <a:ext cx="4038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066800"/>
            <a:ext cx="4038600" cy="50593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D6E93D7-070B-4FDB-9C9A-430E82D2F555}" type="slidenum">
              <a:rPr lang="en-US"/>
              <a:pPr/>
              <a:t>‹#›</a:t>
            </a:fld>
            <a:endParaRPr lang="en-US"/>
          </a:p>
        </p:txBody>
      </p:sp>
    </p:spTree>
    <p:extLst>
      <p:ext uri="{BB962C8B-B14F-4D97-AF65-F5344CB8AC3E}">
        <p14:creationId xmlns:p14="http://schemas.microsoft.com/office/powerpoint/2010/main" val="3600880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A10DBB6B-B19C-4814-8971-D5DA74F7DCEC}" type="slidenum">
              <a:rPr lang="en-US"/>
              <a:pPr/>
              <a:t>‹#›</a:t>
            </a:fld>
            <a:endParaRPr lang="en-US"/>
          </a:p>
        </p:txBody>
      </p:sp>
    </p:spTree>
    <p:extLst>
      <p:ext uri="{BB962C8B-B14F-4D97-AF65-F5344CB8AC3E}">
        <p14:creationId xmlns:p14="http://schemas.microsoft.com/office/powerpoint/2010/main" val="682121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11E0B42-6328-4C67-900C-694BC66B4991}" type="slidenum">
              <a:rPr lang="en-US"/>
              <a:pPr/>
              <a:t>‹#›</a:t>
            </a:fld>
            <a:endParaRPr lang="en-US"/>
          </a:p>
        </p:txBody>
      </p:sp>
    </p:spTree>
    <p:extLst>
      <p:ext uri="{BB962C8B-B14F-4D97-AF65-F5344CB8AC3E}">
        <p14:creationId xmlns:p14="http://schemas.microsoft.com/office/powerpoint/2010/main" val="3487063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72D7FFE8-F7D4-4A6E-A2F7-DA08B083B6C5}" type="slidenum">
              <a:rPr lang="en-US"/>
              <a:pPr/>
              <a:t>‹#›</a:t>
            </a:fld>
            <a:endParaRPr lang="en-US"/>
          </a:p>
        </p:txBody>
      </p:sp>
    </p:spTree>
    <p:extLst>
      <p:ext uri="{BB962C8B-B14F-4D97-AF65-F5344CB8AC3E}">
        <p14:creationId xmlns:p14="http://schemas.microsoft.com/office/powerpoint/2010/main" val="2218668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207AAD3-A3CD-4200-B983-DD614F77E21A}" type="slidenum">
              <a:rPr lang="en-US"/>
              <a:pPr/>
              <a:t>‹#›</a:t>
            </a:fld>
            <a:endParaRPr lang="en-US"/>
          </a:p>
        </p:txBody>
      </p:sp>
    </p:spTree>
    <p:extLst>
      <p:ext uri="{BB962C8B-B14F-4D97-AF65-F5344CB8AC3E}">
        <p14:creationId xmlns:p14="http://schemas.microsoft.com/office/powerpoint/2010/main" val="170026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F624AB6-9B53-4C00-82BC-50F53A8908BD}" type="slidenum">
              <a:rPr lang="en-US"/>
              <a:pPr/>
              <a:t>‹#›</a:t>
            </a:fld>
            <a:endParaRPr lang="en-US"/>
          </a:p>
        </p:txBody>
      </p:sp>
    </p:spTree>
    <p:extLst>
      <p:ext uri="{BB962C8B-B14F-4D97-AF65-F5344CB8AC3E}">
        <p14:creationId xmlns:p14="http://schemas.microsoft.com/office/powerpoint/2010/main" val="3121207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5F8A136-E04F-4353-9596-A68E398B0934}" type="slidenum">
              <a:rPr lang="en-US"/>
              <a:pPr/>
              <a:t>‹#›</a:t>
            </a:fld>
            <a:endParaRPr lang="en-US"/>
          </a:p>
        </p:txBody>
      </p:sp>
    </p:spTree>
    <p:extLst>
      <p:ext uri="{BB962C8B-B14F-4D97-AF65-F5344CB8AC3E}">
        <p14:creationId xmlns:p14="http://schemas.microsoft.com/office/powerpoint/2010/main" val="169628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DBF2796-FB5F-44F3-B544-15C01DA4911B}" type="slidenum">
              <a:rPr lang="en-US"/>
              <a:pPr/>
              <a:t>‹#›</a:t>
            </a:fld>
            <a:endParaRPr lang="en-US"/>
          </a:p>
        </p:txBody>
      </p:sp>
    </p:spTree>
    <p:extLst>
      <p:ext uri="{BB962C8B-B14F-4D97-AF65-F5344CB8AC3E}">
        <p14:creationId xmlns:p14="http://schemas.microsoft.com/office/powerpoint/2010/main" val="37147567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066800"/>
            <a:ext cx="8229600" cy="5059363"/>
          </a:xfrm>
        </p:spPr>
        <p:txBody>
          <a:bodyPr/>
          <a:lstStyle/>
          <a:p>
            <a:r>
              <a:rPr lang="en-US" smtClean="0"/>
              <a:t>Click icon to add table</a:t>
            </a:r>
            <a:endParaRPr lang="en-US"/>
          </a:p>
        </p:txBody>
      </p:sp>
      <p:sp>
        <p:nvSpPr>
          <p:cNvPr id="4" name="Date Placeholder 3"/>
          <p:cNvSpPr>
            <a:spLocks noGrp="1"/>
          </p:cNvSpPr>
          <p:nvPr>
            <p:ph type="dt" sz="half" idx="10"/>
          </p:nvPr>
        </p:nvSpPr>
        <p:spPr>
          <a:xfrm>
            <a:off x="457200" y="6613525"/>
            <a:ext cx="2133600" cy="244475"/>
          </a:xfrm>
        </p:spPr>
        <p:txBody>
          <a:bodyPr/>
          <a:lstStyle>
            <a:lvl1pPr>
              <a:defRPr/>
            </a:lvl1pPr>
          </a:lstStyle>
          <a:p>
            <a:endParaRPr lang="en-US"/>
          </a:p>
        </p:txBody>
      </p:sp>
      <p:sp>
        <p:nvSpPr>
          <p:cNvPr id="5" name="Footer Placeholder 4"/>
          <p:cNvSpPr>
            <a:spLocks noGrp="1"/>
          </p:cNvSpPr>
          <p:nvPr>
            <p:ph type="ftr" sz="quarter" idx="11"/>
          </p:nvPr>
        </p:nvSpPr>
        <p:spPr>
          <a:xfrm>
            <a:off x="3124200" y="6613525"/>
            <a:ext cx="2895600" cy="244475"/>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613525"/>
            <a:ext cx="2133600" cy="244475"/>
          </a:xfrm>
        </p:spPr>
        <p:txBody>
          <a:bodyPr/>
          <a:lstStyle>
            <a:lvl1pPr>
              <a:defRPr/>
            </a:lvl1pPr>
          </a:lstStyle>
          <a:p>
            <a:fld id="{CABEE185-502B-4C8B-B212-EEE400E95E24}" type="slidenum">
              <a:rPr lang="en-US"/>
              <a:pPr/>
              <a:t>‹#›</a:t>
            </a:fld>
            <a:endParaRPr lang="en-US"/>
          </a:p>
        </p:txBody>
      </p:sp>
    </p:spTree>
    <p:extLst>
      <p:ext uri="{BB962C8B-B14F-4D97-AF65-F5344CB8AC3E}">
        <p14:creationId xmlns:p14="http://schemas.microsoft.com/office/powerpoint/2010/main" val="2294996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36" name="Rectangle 12"/>
          <p:cNvSpPr>
            <a:spLocks noChangeArrowheads="1"/>
          </p:cNvSpPr>
          <p:nvPr/>
        </p:nvSpPr>
        <p:spPr bwMode="ltGray">
          <a:xfrm>
            <a:off x="0" y="304800"/>
            <a:ext cx="9144000" cy="609600"/>
          </a:xfrm>
          <a:prstGeom prst="rect">
            <a:avLst/>
          </a:prstGeom>
          <a:gradFill rotWithShape="1">
            <a:gsLst>
              <a:gs pos="0">
                <a:schemeClr val="bg1">
                  <a:gamma/>
                  <a:shade val="46275"/>
                  <a:invGamma/>
                </a:schemeClr>
              </a:gs>
              <a:gs pos="50000">
                <a:schemeClr val="bg1"/>
              </a:gs>
              <a:gs pos="100000">
                <a:schemeClr val="bg1">
                  <a:gamma/>
                  <a:shade val="46275"/>
                  <a:invGamma/>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7" name="Freeform 13"/>
          <p:cNvSpPr>
            <a:spLocks/>
          </p:cNvSpPr>
          <p:nvPr/>
        </p:nvSpPr>
        <p:spPr bwMode="ltGray">
          <a:xfrm>
            <a:off x="0" y="5167313"/>
            <a:ext cx="9158288" cy="1701800"/>
          </a:xfrm>
          <a:custGeom>
            <a:avLst/>
            <a:gdLst>
              <a:gd name="T0" fmla="*/ 6 w 5769"/>
              <a:gd name="T1" fmla="*/ 1072 h 1072"/>
              <a:gd name="T2" fmla="*/ 0 w 5769"/>
              <a:gd name="T3" fmla="*/ 356 h 1072"/>
              <a:gd name="T4" fmla="*/ 1975 w 5769"/>
              <a:gd name="T5" fmla="*/ 914 h 1072"/>
              <a:gd name="T6" fmla="*/ 5769 w 5769"/>
              <a:gd name="T7" fmla="*/ 0 h 1072"/>
              <a:gd name="T8" fmla="*/ 5766 w 5769"/>
              <a:gd name="T9" fmla="*/ 1072 h 1072"/>
              <a:gd name="T10" fmla="*/ 6 w 5769"/>
              <a:gd name="T11" fmla="*/ 1072 h 1072"/>
            </a:gdLst>
            <a:ahLst/>
            <a:cxnLst>
              <a:cxn ang="0">
                <a:pos x="T0" y="T1"/>
              </a:cxn>
              <a:cxn ang="0">
                <a:pos x="T2" y="T3"/>
              </a:cxn>
              <a:cxn ang="0">
                <a:pos x="T4" y="T5"/>
              </a:cxn>
              <a:cxn ang="0">
                <a:pos x="T6" y="T7"/>
              </a:cxn>
              <a:cxn ang="0">
                <a:pos x="T8" y="T9"/>
              </a:cxn>
              <a:cxn ang="0">
                <a:pos x="T10" y="T11"/>
              </a:cxn>
            </a:cxnLst>
            <a:rect l="0" t="0" r="r" b="b"/>
            <a:pathLst>
              <a:path w="5769" h="1072">
                <a:moveTo>
                  <a:pt x="6" y="1072"/>
                </a:moveTo>
                <a:lnTo>
                  <a:pt x="0" y="356"/>
                </a:lnTo>
                <a:cubicBezTo>
                  <a:pt x="229" y="494"/>
                  <a:pt x="667" y="923"/>
                  <a:pt x="1975" y="914"/>
                </a:cubicBezTo>
                <a:cubicBezTo>
                  <a:pt x="3283" y="905"/>
                  <a:pt x="4891" y="539"/>
                  <a:pt x="5769" y="0"/>
                </a:cubicBezTo>
                <a:lnTo>
                  <a:pt x="5766" y="1072"/>
                </a:lnTo>
                <a:lnTo>
                  <a:pt x="6" y="1072"/>
                </a:lnTo>
                <a:close/>
              </a:path>
            </a:pathLst>
          </a:custGeom>
          <a:solidFill>
            <a:schemeClr val="accent2">
              <a:alpha val="22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8" name="Freeform 14"/>
          <p:cNvSpPr>
            <a:spLocks/>
          </p:cNvSpPr>
          <p:nvPr/>
        </p:nvSpPr>
        <p:spPr bwMode="ltGray">
          <a:xfrm>
            <a:off x="-9525" y="5776913"/>
            <a:ext cx="9153525" cy="1095375"/>
          </a:xfrm>
          <a:custGeom>
            <a:avLst/>
            <a:gdLst>
              <a:gd name="T0" fmla="*/ 6 w 5766"/>
              <a:gd name="T1" fmla="*/ 690 h 690"/>
              <a:gd name="T2" fmla="*/ 0 w 5766"/>
              <a:gd name="T3" fmla="*/ 362 h 690"/>
              <a:gd name="T4" fmla="*/ 1999 w 5766"/>
              <a:gd name="T5" fmla="*/ 603 h 690"/>
              <a:gd name="T6" fmla="*/ 5766 w 5766"/>
              <a:gd name="T7" fmla="*/ 0 h 690"/>
              <a:gd name="T8" fmla="*/ 5766 w 5766"/>
              <a:gd name="T9" fmla="*/ 690 h 690"/>
              <a:gd name="T10" fmla="*/ 6 w 5766"/>
              <a:gd name="T11" fmla="*/ 690 h 690"/>
            </a:gdLst>
            <a:ahLst/>
            <a:cxnLst>
              <a:cxn ang="0">
                <a:pos x="T0" y="T1"/>
              </a:cxn>
              <a:cxn ang="0">
                <a:pos x="T2" y="T3"/>
              </a:cxn>
              <a:cxn ang="0">
                <a:pos x="T4" y="T5"/>
              </a:cxn>
              <a:cxn ang="0">
                <a:pos x="T6" y="T7"/>
              </a:cxn>
              <a:cxn ang="0">
                <a:pos x="T8" y="T9"/>
              </a:cxn>
              <a:cxn ang="0">
                <a:pos x="T10" y="T11"/>
              </a:cxn>
            </a:cxnLst>
            <a:rect l="0" t="0" r="r" b="b"/>
            <a:pathLst>
              <a:path w="5766" h="690">
                <a:moveTo>
                  <a:pt x="6" y="690"/>
                </a:moveTo>
                <a:lnTo>
                  <a:pt x="0" y="362"/>
                </a:lnTo>
                <a:cubicBezTo>
                  <a:pt x="211" y="392"/>
                  <a:pt x="1078" y="610"/>
                  <a:pt x="1999" y="603"/>
                </a:cubicBezTo>
                <a:cubicBezTo>
                  <a:pt x="2920" y="596"/>
                  <a:pt x="4596" y="485"/>
                  <a:pt x="5766" y="0"/>
                </a:cubicBezTo>
                <a:lnTo>
                  <a:pt x="5766" y="690"/>
                </a:lnTo>
                <a:lnTo>
                  <a:pt x="6" y="690"/>
                </a:lnTo>
                <a:close/>
              </a:path>
            </a:pathLst>
          </a:custGeom>
          <a:gradFill rotWithShape="1">
            <a:gsLst>
              <a:gs pos="0">
                <a:schemeClr val="accent2"/>
              </a:gs>
              <a:gs pos="100000">
                <a:schemeClr val="accent2">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26" name="Rectangle 2"/>
          <p:cNvSpPr>
            <a:spLocks noGrp="1" noChangeArrowheads="1"/>
          </p:cNvSpPr>
          <p:nvPr>
            <p:ph type="title"/>
          </p:nvPr>
        </p:nvSpPr>
        <p:spPr bwMode="white">
          <a:xfrm>
            <a:off x="457200" y="274638"/>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dt" sz="half" idx="2"/>
          </p:nvPr>
        </p:nvSpPr>
        <p:spPr bwMode="auto">
          <a:xfrm>
            <a:off x="457200" y="66135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613525"/>
            <a:ext cx="2895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613525"/>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36E7AFF-89AC-4B52-B6EA-5A15EF433E76}" type="slidenum">
              <a:rPr lang="en-US"/>
              <a:pPr/>
              <a:t>‹#›</a:t>
            </a:fld>
            <a:endParaRPr lang="en-US"/>
          </a:p>
        </p:txBody>
      </p:sp>
      <p:sp>
        <p:nvSpPr>
          <p:cNvPr id="1027" name="Rectangle 3"/>
          <p:cNvSpPr>
            <a:spLocks noGrp="1" noChangeArrowheads="1"/>
          </p:cNvSpPr>
          <p:nvPr>
            <p:ph type="body" idx="1"/>
          </p:nvPr>
        </p:nvSpPr>
        <p:spPr bwMode="auto">
          <a:xfrm>
            <a:off x="457200" y="1066800"/>
            <a:ext cx="8229600" cy="5059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p:titleStyle>
    <p:body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ctrTitle"/>
          </p:nvPr>
        </p:nvSpPr>
        <p:spPr>
          <a:xfrm>
            <a:off x="16740" y="2422041"/>
            <a:ext cx="9144000" cy="1905000"/>
          </a:xfrm>
        </p:spPr>
        <p:txBody>
          <a:bodyPr/>
          <a:lstStyle/>
          <a:p>
            <a:r>
              <a:rPr lang="en-US" sz="2800" smtClean="0"/>
              <a:t/>
            </a:r>
            <a:br>
              <a:rPr lang="en-US" sz="2800" smtClean="0"/>
            </a:br>
            <a:r>
              <a:rPr lang="vi-VN" sz="2800" smtClean="0"/>
              <a:t>C</a:t>
            </a:r>
            <a:r>
              <a:rPr lang="en-US" sz="2800" dirty="0" smtClean="0"/>
              <a:t>HIẾN</a:t>
            </a:r>
            <a:r>
              <a:rPr lang="vi-VN" sz="2800" dirty="0" smtClean="0"/>
              <a:t> </a:t>
            </a:r>
            <a:r>
              <a:rPr lang="en-US" sz="2800" dirty="0" smtClean="0"/>
              <a:t>LƯỢC NÂNG CAO CHẤT LƯỢNG ĐÀO TẠO CỦA TRƯỜNG CAO ĐẲNG KỸ THUẬT LÝ TỰ TRỌNG THÀNH PHỐ HỒ CHÍ MINH THEO ĐỊNH HƯỚNG ĐỔI MỚI CĂN BẢN</a:t>
            </a:r>
            <a:r>
              <a:rPr lang="vi-VN" sz="2800" dirty="0" smtClean="0"/>
              <a:t>, </a:t>
            </a:r>
            <a:r>
              <a:rPr lang="en-US" sz="2800" dirty="0" smtClean="0"/>
              <a:t>TOÀN DIỆN GIÁO DỤC VÀ ĐÀO TẠO ĐẾN NĂM 2020</a:t>
            </a:r>
            <a:endParaRPr lang="en-US" sz="2800" dirty="0"/>
          </a:p>
        </p:txBody>
      </p:sp>
      <p:sp>
        <p:nvSpPr>
          <p:cNvPr id="2" name="Rectangle 1"/>
          <p:cNvSpPr/>
          <p:nvPr/>
        </p:nvSpPr>
        <p:spPr>
          <a:xfrm>
            <a:off x="3657600" y="6019800"/>
            <a:ext cx="1524000" cy="762000"/>
          </a:xfrm>
          <a:prstGeom prst="rect">
            <a:avLst/>
          </a:prstGeom>
          <a:solidFill>
            <a:srgbClr val="154A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76200"/>
            <a:ext cx="9144000" cy="369332"/>
          </a:xfrm>
          <a:prstGeom prst="rect">
            <a:avLst/>
          </a:prstGeom>
          <a:noFill/>
        </p:spPr>
        <p:txBody>
          <a:bodyPr wrap="square" rtlCol="0">
            <a:spAutoFit/>
          </a:bodyPr>
          <a:lstStyle/>
          <a:p>
            <a:pPr algn="ctr"/>
            <a:r>
              <a:rPr lang="en-US" dirty="0" smtClean="0">
                <a:latin typeface="Times New Roman" pitchFamily="18" charset="0"/>
                <a:cs typeface="Times New Roman" pitchFamily="18" charset="0"/>
              </a:rPr>
              <a:t>ỦY BAN NHÂN DÂN THÀNH PHỐ HỒ CHÍ MINH</a:t>
            </a:r>
            <a:endParaRPr lang="en-US" dirty="0">
              <a:latin typeface="Times New Roman" pitchFamily="18" charset="0"/>
              <a:cs typeface="Times New Roman" pitchFamily="18" charset="0"/>
            </a:endParaRPr>
          </a:p>
        </p:txBody>
      </p:sp>
      <p:sp>
        <p:nvSpPr>
          <p:cNvPr id="7" name="TextBox 6"/>
          <p:cNvSpPr txBox="1"/>
          <p:nvPr/>
        </p:nvSpPr>
        <p:spPr>
          <a:xfrm>
            <a:off x="0" y="381000"/>
            <a:ext cx="9146885" cy="369332"/>
          </a:xfrm>
          <a:prstGeom prst="rect">
            <a:avLst/>
          </a:prstGeom>
          <a:noFill/>
        </p:spPr>
        <p:txBody>
          <a:bodyPr wrap="square" rtlCol="0">
            <a:spAutoFit/>
          </a:bodyPr>
          <a:lstStyle/>
          <a:p>
            <a:pPr algn="ctr"/>
            <a:r>
              <a:rPr lang="en-US" b="1" dirty="0" smtClean="0">
                <a:latin typeface="Times New Roman" pitchFamily="18" charset="0"/>
                <a:cs typeface="Times New Roman" pitchFamily="18" charset="0"/>
              </a:rPr>
              <a:t>TRƯỜNG CAO ĐẲNG KỸ THUẬT LÝ TỰ TRỌNG THÀNH PHỐ HỒ CHÍ MINH</a:t>
            </a:r>
            <a:endParaRPr lang="en-US" b="1" dirty="0">
              <a:latin typeface="Times New Roman" pitchFamily="18" charset="0"/>
              <a:cs typeface="Times New Roman" pitchFamily="18" charset="0"/>
            </a:endParaRPr>
          </a:p>
        </p:txBody>
      </p:sp>
      <p:sp>
        <p:nvSpPr>
          <p:cNvPr id="10" name="TextBox 9"/>
          <p:cNvSpPr txBox="1"/>
          <p:nvPr/>
        </p:nvSpPr>
        <p:spPr>
          <a:xfrm>
            <a:off x="-2885" y="6031468"/>
            <a:ext cx="9146885" cy="523220"/>
          </a:xfrm>
          <a:prstGeom prst="rect">
            <a:avLst/>
          </a:prstGeom>
          <a:noFill/>
        </p:spPr>
        <p:txBody>
          <a:bodyPr wrap="square" rtlCol="0">
            <a:spAutoFit/>
          </a:bodyPr>
          <a:lstStyle/>
          <a:p>
            <a:pPr algn="ctr"/>
            <a:r>
              <a:rPr lang="en-US" sz="2800"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TP. </a:t>
            </a:r>
            <a:r>
              <a:rPr lang="en-US" sz="2800" b="1" dirty="0" err="1"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Hồ</a:t>
            </a:r>
            <a:r>
              <a:rPr lang="en-US" sz="2800"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Chí</a:t>
            </a:r>
            <a:r>
              <a:rPr lang="en-US" sz="2800"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Minh</a:t>
            </a:r>
            <a:r>
              <a:rPr lang="en-US" sz="2800" b="1"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800" b="1"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09/2015</a:t>
            </a:r>
            <a:endParaRPr lang="en-US" sz="28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7175" name="Picture 7" descr="F:\ \ThietKe\LOGO_TRUONG..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45868" y="764187"/>
            <a:ext cx="1664331" cy="1657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dirty="0" smtClean="0">
                <a:latin typeface="Times New Roman" pitchFamily="18" charset="0"/>
                <a:cs typeface="Times New Roman" pitchFamily="18" charset="0"/>
              </a:rPr>
              <a:t>NỘI DUNG</a:t>
            </a:r>
            <a:endParaRPr lang="en-US" dirty="0">
              <a:latin typeface="Times New Roman" pitchFamily="18" charset="0"/>
              <a:cs typeface="Times New Roman" pitchFamily="18" charset="0"/>
            </a:endParaRPr>
          </a:p>
        </p:txBody>
      </p:sp>
      <p:grpSp>
        <p:nvGrpSpPr>
          <p:cNvPr id="41048" name="Group 88"/>
          <p:cNvGrpSpPr>
            <a:grpSpLocks/>
          </p:cNvGrpSpPr>
          <p:nvPr/>
        </p:nvGrpSpPr>
        <p:grpSpPr bwMode="auto">
          <a:xfrm>
            <a:off x="1371600" y="1295400"/>
            <a:ext cx="762000" cy="665163"/>
            <a:chOff x="1110" y="2656"/>
            <a:chExt cx="1549" cy="1351"/>
          </a:xfrm>
        </p:grpSpPr>
        <p:sp>
          <p:nvSpPr>
            <p:cNvPr id="41049"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0"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1"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41052" name="Group 92"/>
          <p:cNvGrpSpPr>
            <a:grpSpLocks/>
          </p:cNvGrpSpPr>
          <p:nvPr/>
        </p:nvGrpSpPr>
        <p:grpSpPr bwMode="auto">
          <a:xfrm>
            <a:off x="1371600" y="2209800"/>
            <a:ext cx="762000" cy="665163"/>
            <a:chOff x="3174" y="2656"/>
            <a:chExt cx="1549" cy="1351"/>
          </a:xfrm>
        </p:grpSpPr>
        <p:sp>
          <p:nvSpPr>
            <p:cNvPr id="41053" name="AutoShape 93"/>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4" name="AutoShape 94"/>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5" name="AutoShape 95"/>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1056" name="Line 96"/>
          <p:cNvSpPr>
            <a:spLocks noChangeShapeType="1"/>
          </p:cNvSpPr>
          <p:nvPr/>
        </p:nvSpPr>
        <p:spPr bwMode="auto">
          <a:xfrm>
            <a:off x="1981200" y="19050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57" name="Text Box 97"/>
          <p:cNvSpPr txBox="1">
            <a:spLocks noChangeArrowheads="1"/>
          </p:cNvSpPr>
          <p:nvPr/>
        </p:nvSpPr>
        <p:spPr bwMode="auto">
          <a:xfrm>
            <a:off x="2643524" y="1437343"/>
            <a:ext cx="173797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800" dirty="0" err="1" smtClean="0">
                <a:latin typeface="Times New Roman" pitchFamily="18" charset="0"/>
                <a:cs typeface="Times New Roman" pitchFamily="18" charset="0"/>
              </a:rPr>
              <a:t>Đặt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vấn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đề</a:t>
            </a:r>
            <a:endParaRPr lang="en-US" sz="2800" dirty="0">
              <a:latin typeface="Times New Roman" pitchFamily="18" charset="0"/>
              <a:cs typeface="Times New Roman" pitchFamily="18" charset="0"/>
            </a:endParaRPr>
          </a:p>
        </p:txBody>
      </p:sp>
      <p:sp>
        <p:nvSpPr>
          <p:cNvPr id="41058" name="Text Box 98"/>
          <p:cNvSpPr txBox="1">
            <a:spLocks noChangeArrowheads="1"/>
          </p:cNvSpPr>
          <p:nvPr/>
        </p:nvSpPr>
        <p:spPr bwMode="gray">
          <a:xfrm>
            <a:off x="1576179" y="139382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1</a:t>
            </a:r>
          </a:p>
        </p:txBody>
      </p:sp>
      <p:sp>
        <p:nvSpPr>
          <p:cNvPr id="41059" name="Line 99"/>
          <p:cNvSpPr>
            <a:spLocks noChangeShapeType="1"/>
          </p:cNvSpPr>
          <p:nvPr/>
        </p:nvSpPr>
        <p:spPr bwMode="auto">
          <a:xfrm>
            <a:off x="1981200" y="28194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0" name="Text Box 100"/>
          <p:cNvSpPr txBox="1">
            <a:spLocks noChangeArrowheads="1"/>
          </p:cNvSpPr>
          <p:nvPr/>
        </p:nvSpPr>
        <p:spPr bwMode="auto">
          <a:xfrm>
            <a:off x="2531442" y="2351743"/>
            <a:ext cx="284404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2800" dirty="0" err="1" smtClean="0">
                <a:latin typeface="Times New Roman" pitchFamily="18" charset="0"/>
                <a:cs typeface="Times New Roman" pitchFamily="18" charset="0"/>
              </a:rPr>
              <a:t>Phân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bối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cảnh</a:t>
            </a:r>
            <a:endParaRPr lang="en-US" sz="2800" dirty="0">
              <a:latin typeface="Times New Roman" pitchFamily="18" charset="0"/>
              <a:cs typeface="Times New Roman" pitchFamily="18" charset="0"/>
            </a:endParaRPr>
          </a:p>
        </p:txBody>
      </p:sp>
      <p:sp>
        <p:nvSpPr>
          <p:cNvPr id="41061" name="Text Box 101"/>
          <p:cNvSpPr txBox="1">
            <a:spLocks noChangeArrowheads="1"/>
          </p:cNvSpPr>
          <p:nvPr/>
        </p:nvSpPr>
        <p:spPr bwMode="gray">
          <a:xfrm>
            <a:off x="1576179" y="230822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2</a:t>
            </a:r>
          </a:p>
        </p:txBody>
      </p:sp>
      <p:grpSp>
        <p:nvGrpSpPr>
          <p:cNvPr id="41062" name="Group 102"/>
          <p:cNvGrpSpPr>
            <a:grpSpLocks/>
          </p:cNvGrpSpPr>
          <p:nvPr/>
        </p:nvGrpSpPr>
        <p:grpSpPr bwMode="auto">
          <a:xfrm>
            <a:off x="1371600" y="3101975"/>
            <a:ext cx="762000" cy="665163"/>
            <a:chOff x="1110" y="2656"/>
            <a:chExt cx="1549" cy="1351"/>
          </a:xfrm>
        </p:grpSpPr>
        <p:sp>
          <p:nvSpPr>
            <p:cNvPr id="41063"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4"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5"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41066" name="Group 106"/>
          <p:cNvGrpSpPr>
            <a:grpSpLocks/>
          </p:cNvGrpSpPr>
          <p:nvPr/>
        </p:nvGrpSpPr>
        <p:grpSpPr bwMode="auto">
          <a:xfrm>
            <a:off x="1371600" y="4016375"/>
            <a:ext cx="762000" cy="665163"/>
            <a:chOff x="3174" y="2656"/>
            <a:chExt cx="1549" cy="1351"/>
          </a:xfrm>
        </p:grpSpPr>
        <p:sp>
          <p:nvSpPr>
            <p:cNvPr id="41067" name="AutoShape 107"/>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8" name="AutoShape 108"/>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69" name="AutoShape 109"/>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1070" name="Line 110"/>
          <p:cNvSpPr>
            <a:spLocks noChangeShapeType="1"/>
          </p:cNvSpPr>
          <p:nvPr/>
        </p:nvSpPr>
        <p:spPr bwMode="auto">
          <a:xfrm>
            <a:off x="1981200" y="3711575"/>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71" name="Text Box 111"/>
          <p:cNvSpPr txBox="1">
            <a:spLocks noChangeArrowheads="1"/>
          </p:cNvSpPr>
          <p:nvPr/>
        </p:nvSpPr>
        <p:spPr bwMode="auto">
          <a:xfrm>
            <a:off x="2531442" y="3262754"/>
            <a:ext cx="6248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dirty="0" smtClean="0">
                <a:latin typeface="Times New Roman" pitchFamily="18" charset="0"/>
                <a:cs typeface="Times New Roman" pitchFamily="18" charset="0"/>
              </a:rPr>
              <a:t>Thực trạng của Trường  những năm qua</a:t>
            </a:r>
            <a:endParaRPr lang="en-US" sz="2800" dirty="0">
              <a:latin typeface="Times New Roman" pitchFamily="18" charset="0"/>
              <a:cs typeface="Times New Roman" pitchFamily="18" charset="0"/>
            </a:endParaRPr>
          </a:p>
        </p:txBody>
      </p:sp>
      <p:sp>
        <p:nvSpPr>
          <p:cNvPr id="41072" name="Text Box 112"/>
          <p:cNvSpPr txBox="1">
            <a:spLocks noChangeArrowheads="1"/>
          </p:cNvSpPr>
          <p:nvPr/>
        </p:nvSpPr>
        <p:spPr bwMode="gray">
          <a:xfrm>
            <a:off x="1576179" y="32004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3</a:t>
            </a:r>
          </a:p>
        </p:txBody>
      </p:sp>
      <p:sp>
        <p:nvSpPr>
          <p:cNvPr id="41073" name="Line 113"/>
          <p:cNvSpPr>
            <a:spLocks noChangeShapeType="1"/>
          </p:cNvSpPr>
          <p:nvPr/>
        </p:nvSpPr>
        <p:spPr bwMode="auto">
          <a:xfrm>
            <a:off x="1981200" y="4625975"/>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1074" name="Text Box 114"/>
          <p:cNvSpPr txBox="1">
            <a:spLocks noChangeArrowheads="1"/>
          </p:cNvSpPr>
          <p:nvPr/>
        </p:nvSpPr>
        <p:spPr bwMode="auto">
          <a:xfrm>
            <a:off x="2531442" y="3733800"/>
            <a:ext cx="62484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dirty="0" smtClean="0">
                <a:latin typeface="Times New Roman" pitchFamily="18" charset="0"/>
                <a:cs typeface="Times New Roman" pitchFamily="18" charset="0"/>
              </a:rPr>
              <a:t>Định hướng chiến lược phát triển nhà trường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và tầm nhìn đến năm 2020</a:t>
            </a:r>
            <a:endParaRPr lang="en-US" sz="2800" dirty="0">
              <a:latin typeface="Times New Roman" pitchFamily="18" charset="0"/>
              <a:cs typeface="Times New Roman" pitchFamily="18" charset="0"/>
            </a:endParaRPr>
          </a:p>
        </p:txBody>
      </p:sp>
      <p:sp>
        <p:nvSpPr>
          <p:cNvPr id="41075" name="Text Box 115"/>
          <p:cNvSpPr txBox="1">
            <a:spLocks noChangeArrowheads="1"/>
          </p:cNvSpPr>
          <p:nvPr/>
        </p:nvSpPr>
        <p:spPr bwMode="gray">
          <a:xfrm>
            <a:off x="1576179" y="41148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4</a:t>
            </a:r>
          </a:p>
        </p:txBody>
      </p:sp>
      <p:grpSp>
        <p:nvGrpSpPr>
          <p:cNvPr id="57" name="Group 102"/>
          <p:cNvGrpSpPr>
            <a:grpSpLocks/>
          </p:cNvGrpSpPr>
          <p:nvPr/>
        </p:nvGrpSpPr>
        <p:grpSpPr bwMode="auto">
          <a:xfrm>
            <a:off x="1388442" y="4877297"/>
            <a:ext cx="762000" cy="665163"/>
            <a:chOff x="1110" y="2656"/>
            <a:chExt cx="1549" cy="1351"/>
          </a:xfrm>
        </p:grpSpPr>
        <p:sp>
          <p:nvSpPr>
            <p:cNvPr id="58"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59"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0"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61" name="Line 110"/>
          <p:cNvSpPr>
            <a:spLocks noChangeShapeType="1"/>
          </p:cNvSpPr>
          <p:nvPr/>
        </p:nvSpPr>
        <p:spPr bwMode="auto">
          <a:xfrm>
            <a:off x="1998042" y="5486897"/>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2" name="Text Box 111"/>
          <p:cNvSpPr txBox="1">
            <a:spLocks noChangeArrowheads="1"/>
          </p:cNvSpPr>
          <p:nvPr/>
        </p:nvSpPr>
        <p:spPr bwMode="auto">
          <a:xfrm>
            <a:off x="2531442" y="4648200"/>
            <a:ext cx="661255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vi-VN" sz="2800" dirty="0" smtClean="0">
                <a:latin typeface="Times New Roman" pitchFamily="18" charset="0"/>
                <a:cs typeface="Times New Roman" pitchFamily="18" charset="0"/>
              </a:rPr>
              <a:t>Nhiệm vụ và giải pháp chiến lược phát triển trường năm 2015 và tầm nhìn đến 2020</a:t>
            </a:r>
            <a:endParaRPr lang="en-US" sz="2800" dirty="0">
              <a:latin typeface="Times New Roman" pitchFamily="18" charset="0"/>
              <a:cs typeface="Times New Roman" pitchFamily="18" charset="0"/>
            </a:endParaRPr>
          </a:p>
        </p:txBody>
      </p:sp>
      <p:sp>
        <p:nvSpPr>
          <p:cNvPr id="63" name="Text Box 115"/>
          <p:cNvSpPr txBox="1">
            <a:spLocks noChangeArrowheads="1"/>
          </p:cNvSpPr>
          <p:nvPr/>
        </p:nvSpPr>
        <p:spPr bwMode="gray">
          <a:xfrm>
            <a:off x="1595491" y="4975616"/>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smtClean="0">
                <a:latin typeface="Times New Roman" pitchFamily="18" charset="0"/>
                <a:cs typeface="Times New Roman" pitchFamily="18" charset="0"/>
              </a:rPr>
              <a:t>5</a:t>
            </a:r>
            <a:endParaRPr lang="en-US" sz="2400" b="1" dirty="0">
              <a:latin typeface="Times New Roman" pitchFamily="18" charset="0"/>
              <a:cs typeface="Times New Roman" pitchFamily="18" charset="0"/>
            </a:endParaRPr>
          </a:p>
        </p:txBody>
      </p:sp>
      <p:grpSp>
        <p:nvGrpSpPr>
          <p:cNvPr id="64" name="Group 106"/>
          <p:cNvGrpSpPr>
            <a:grpSpLocks/>
          </p:cNvGrpSpPr>
          <p:nvPr/>
        </p:nvGrpSpPr>
        <p:grpSpPr bwMode="auto">
          <a:xfrm>
            <a:off x="1371600" y="5732154"/>
            <a:ext cx="762000" cy="665163"/>
            <a:chOff x="3174" y="2656"/>
            <a:chExt cx="1549" cy="1351"/>
          </a:xfrm>
        </p:grpSpPr>
        <p:sp>
          <p:nvSpPr>
            <p:cNvPr id="65" name="AutoShape 107"/>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6" name="AutoShape 108"/>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7" name="AutoShape 109"/>
            <p:cNvSpPr>
              <a:spLocks noChangeArrowheads="1"/>
            </p:cNvSpPr>
            <p:nvPr/>
          </p:nvSpPr>
          <p:spPr bwMode="gray">
            <a:xfrm>
              <a:off x="3264" y="2736"/>
              <a:ext cx="1350" cy="1168"/>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68" name="Line 113"/>
          <p:cNvSpPr>
            <a:spLocks noChangeShapeType="1"/>
          </p:cNvSpPr>
          <p:nvPr/>
        </p:nvSpPr>
        <p:spPr bwMode="auto">
          <a:xfrm>
            <a:off x="1981200" y="6341754"/>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69" name="Text Box 114"/>
          <p:cNvSpPr txBox="1">
            <a:spLocks noChangeArrowheads="1"/>
          </p:cNvSpPr>
          <p:nvPr/>
        </p:nvSpPr>
        <p:spPr bwMode="auto">
          <a:xfrm>
            <a:off x="2643524" y="5874097"/>
            <a:ext cx="6248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luận</a:t>
            </a:r>
            <a:endParaRPr lang="en-US" sz="2800" dirty="0">
              <a:latin typeface="Times New Roman" pitchFamily="18" charset="0"/>
              <a:cs typeface="Times New Roman" pitchFamily="18" charset="0"/>
            </a:endParaRPr>
          </a:p>
        </p:txBody>
      </p:sp>
      <p:sp>
        <p:nvSpPr>
          <p:cNvPr id="70" name="Text Box 115"/>
          <p:cNvSpPr txBox="1">
            <a:spLocks noChangeArrowheads="1"/>
          </p:cNvSpPr>
          <p:nvPr/>
        </p:nvSpPr>
        <p:spPr bwMode="gray">
          <a:xfrm>
            <a:off x="1576180" y="5830579"/>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smtClean="0">
                <a:latin typeface="Times New Roman" pitchFamily="18" charset="0"/>
                <a:cs typeface="Times New Roman" pitchFamily="18" charset="0"/>
              </a:rPr>
              <a:t>6</a:t>
            </a:r>
            <a:endParaRPr lang="en-US" sz="24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457200" y="304800"/>
            <a:ext cx="8229600" cy="563562"/>
          </a:xfrm>
        </p:spPr>
        <p:txBody>
          <a:bodyPr/>
          <a:lstStyle/>
          <a:p>
            <a:r>
              <a:rPr lang="en-US" sz="3600" dirty="0" smtClean="0">
                <a:latin typeface="Times New Roman" pitchFamily="18" charset="0"/>
                <a:cs typeface="Times New Roman" pitchFamily="18" charset="0"/>
              </a:rPr>
              <a:t>ĐẶT VẤN ĐỀ</a:t>
            </a:r>
            <a:endParaRPr lang="en-US" sz="3600" dirty="0">
              <a:latin typeface="Times New Roman" pitchFamily="18" charset="0"/>
              <a:cs typeface="Times New Roman" pitchFamily="18" charset="0"/>
            </a:endParaRPr>
          </a:p>
        </p:txBody>
      </p:sp>
      <p:sp>
        <p:nvSpPr>
          <p:cNvPr id="10246" name="Rectangle 6"/>
          <p:cNvSpPr>
            <a:spLocks noGrp="1" noChangeArrowheads="1"/>
          </p:cNvSpPr>
          <p:nvPr>
            <p:ph type="body" idx="1"/>
          </p:nvPr>
        </p:nvSpPr>
        <p:spPr>
          <a:xfrm>
            <a:off x="457200" y="1219200"/>
            <a:ext cx="7848600" cy="3429000"/>
          </a:xfrm>
        </p:spPr>
        <p:txBody>
          <a:bodyPr/>
          <a:lstStyle/>
          <a:p>
            <a:pPr algn="just"/>
            <a:r>
              <a:rPr lang="vi-VN" sz="2800" dirty="0" smtClean="0">
                <a:latin typeface="Times New Roman" pitchFamily="18" charset="0"/>
                <a:cs typeface="Times New Roman" pitchFamily="18" charset="0"/>
              </a:rPr>
              <a:t>Hội nghị lần thứ 8 khóa XI của B</a:t>
            </a:r>
            <a:r>
              <a:rPr lang="en-US" sz="2800" dirty="0" smtClean="0">
                <a:latin typeface="Times New Roman" pitchFamily="18" charset="0"/>
                <a:cs typeface="Times New Roman" pitchFamily="18" charset="0"/>
              </a:rPr>
              <a:t>CH</a:t>
            </a:r>
            <a:r>
              <a:rPr lang="vi-VN" sz="2800" dirty="0" smtClean="0">
                <a:latin typeface="Times New Roman" pitchFamily="18" charset="0"/>
                <a:cs typeface="Times New Roman" pitchFamily="18" charset="0"/>
              </a:rPr>
              <a:t> Trung ương Đảng (Nghị quyết số 29-NQ/TW ngày 4/11/2013) về “Đổi mới căn bản, toàn diện </a:t>
            </a:r>
            <a:r>
              <a:rPr lang="en-US" sz="2800" dirty="0" smtClean="0">
                <a:latin typeface="Times New Roman" pitchFamily="18" charset="0"/>
                <a:cs typeface="Times New Roman" pitchFamily="18" charset="0"/>
              </a:rPr>
              <a:t>GD</a:t>
            </a:r>
            <a:r>
              <a:rPr lang="vi-VN" sz="2800" dirty="0" smtClean="0">
                <a:latin typeface="Times New Roman" pitchFamily="18" charset="0"/>
                <a:cs typeface="Times New Roman" pitchFamily="18" charset="0"/>
              </a:rPr>
              <a:t> và </a:t>
            </a:r>
            <a:r>
              <a:rPr lang="en-US" sz="2800" dirty="0" smtClean="0">
                <a:latin typeface="Times New Roman" pitchFamily="18" charset="0"/>
                <a:cs typeface="Times New Roman" pitchFamily="18" charset="0"/>
              </a:rPr>
              <a:t>ĐT</a:t>
            </a:r>
            <a:r>
              <a:rPr lang="vi-VN" sz="2800" dirty="0" smtClean="0">
                <a:latin typeface="Times New Roman" pitchFamily="18" charset="0"/>
                <a:cs typeface="Times New Roman" pitchFamily="18" charset="0"/>
              </a:rPr>
              <a:t>, đáp ứng yêu cầu </a:t>
            </a:r>
            <a:r>
              <a:rPr lang="en-US" sz="2800" dirty="0" smtClean="0">
                <a:latin typeface="Times New Roman" pitchFamily="18" charset="0"/>
                <a:cs typeface="Times New Roman" pitchFamily="18" charset="0"/>
              </a:rPr>
              <a:t>CNH</a:t>
            </a:r>
            <a:r>
              <a:rPr lang="vi-VN" sz="2800" dirty="0" smtClean="0">
                <a:latin typeface="Times New Roman" pitchFamily="18" charset="0"/>
                <a:cs typeface="Times New Roman" pitchFamily="18" charset="0"/>
              </a:rPr>
              <a:t> - hiện đại hóa trong điều kiện kinh tế thị trường định hướng </a:t>
            </a:r>
            <a:r>
              <a:rPr lang="en-US" sz="2800" dirty="0" smtClean="0">
                <a:latin typeface="Times New Roman" pitchFamily="18" charset="0"/>
                <a:cs typeface="Times New Roman" pitchFamily="18" charset="0"/>
              </a:rPr>
              <a:t>XHCN</a:t>
            </a:r>
            <a:r>
              <a:rPr lang="vi-VN" sz="2800" dirty="0" smtClean="0">
                <a:latin typeface="Times New Roman" pitchFamily="18" charset="0"/>
                <a:cs typeface="Times New Roman" pitchFamily="18" charset="0"/>
              </a:rPr>
              <a:t> và hội nhập </a:t>
            </a:r>
            <a:r>
              <a:rPr lang="en-US" sz="2800" dirty="0" err="1"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tế</a:t>
            </a:r>
            <a:r>
              <a:rPr lang="vi-VN"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p>
          <a:p>
            <a:pPr algn="just"/>
            <a:r>
              <a:rPr lang="vi-VN" sz="2800" dirty="0" smtClean="0">
                <a:latin typeface="Times New Roman" pitchFamily="18" charset="0"/>
                <a:cs typeface="Times New Roman" pitchFamily="18" charset="0"/>
              </a:rPr>
              <a:t>Để xây dựng trường Cao đẳng kỹ thuật Lý Tự Trọng </a:t>
            </a:r>
            <a:r>
              <a:rPr lang="en-US" sz="2800" dirty="0" smtClean="0">
                <a:latin typeface="Times New Roman" pitchFamily="18" charset="0"/>
                <a:cs typeface="Times New Roman" pitchFamily="18" charset="0"/>
              </a:rPr>
              <a:t>TP. HCM</a:t>
            </a:r>
            <a:r>
              <a:rPr lang="vi-VN" sz="2800" dirty="0" smtClean="0">
                <a:latin typeface="Times New Roman" pitchFamily="18" charset="0"/>
                <a:cs typeface="Times New Roman" pitchFamily="18" charset="0"/>
              </a:rPr>
              <a:t> thành trường trọng điểm của thành phố và khu vực đến năm 2020</a:t>
            </a:r>
            <a:r>
              <a:rPr lang="en-US" sz="28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title"/>
          </p:nvPr>
        </p:nvSpPr>
        <p:spPr>
          <a:xfrm>
            <a:off x="457200" y="304800"/>
            <a:ext cx="8229600" cy="563562"/>
          </a:xfrm>
        </p:spPr>
        <p:txBody>
          <a:bodyPr/>
          <a:lstStyle/>
          <a:p>
            <a:r>
              <a:rPr lang="en-US" sz="3600" dirty="0" smtClean="0">
                <a:latin typeface="Times New Roman" pitchFamily="18" charset="0"/>
                <a:cs typeface="Times New Roman" pitchFamily="18" charset="0"/>
              </a:rPr>
              <a:t>PHÂN TÍCH BỐI CẢNH</a:t>
            </a:r>
            <a:endParaRPr lang="en-US" sz="3600" dirty="0">
              <a:latin typeface="Times New Roman" pitchFamily="18" charset="0"/>
              <a:cs typeface="Times New Roman" pitchFamily="18" charset="0"/>
            </a:endParaRPr>
          </a:p>
        </p:txBody>
      </p:sp>
      <p:sp>
        <p:nvSpPr>
          <p:cNvPr id="10246" name="Rectangle 6"/>
          <p:cNvSpPr>
            <a:spLocks noGrp="1" noChangeArrowheads="1"/>
          </p:cNvSpPr>
          <p:nvPr>
            <p:ph type="body" idx="1"/>
          </p:nvPr>
        </p:nvSpPr>
        <p:spPr>
          <a:xfrm>
            <a:off x="381000" y="1066800"/>
            <a:ext cx="7848600" cy="3429000"/>
          </a:xfrm>
        </p:spPr>
        <p:txBody>
          <a:bodyPr/>
          <a:lstStyle/>
          <a:p>
            <a:pPr algn="just"/>
            <a:r>
              <a:rPr lang="vi-VN" sz="2800" dirty="0" smtClean="0">
                <a:latin typeface="Times New Roman" pitchFamily="18" charset="0"/>
                <a:cs typeface="Times New Roman" pitchFamily="18" charset="0"/>
              </a:rPr>
              <a:t>Sự phát triển của đất nước</a:t>
            </a:r>
            <a:r>
              <a:rPr lang="en-US" sz="2800" dirty="0" smtClean="0">
                <a:latin typeface="Times New Roman" pitchFamily="18" charset="0"/>
                <a:cs typeface="Times New Roman" pitchFamily="18" charset="0"/>
              </a:rPr>
              <a:t> t</a:t>
            </a:r>
            <a:r>
              <a:rPr lang="vi-VN" sz="2800" dirty="0" smtClean="0">
                <a:latin typeface="Times New Roman" pitchFamily="18" charset="0"/>
                <a:cs typeface="Times New Roman" pitchFamily="18" charset="0"/>
              </a:rPr>
              <a:t>huận lợi để tiếp cận với những mô hình </a:t>
            </a:r>
            <a:r>
              <a:rPr lang="en-US" sz="2800" dirty="0" smtClean="0">
                <a:latin typeface="Times New Roman" pitchFamily="18" charset="0"/>
                <a:cs typeface="Times New Roman" pitchFamily="18" charset="0"/>
              </a:rPr>
              <a:t>GD </a:t>
            </a:r>
            <a:r>
              <a:rPr lang="vi-VN" sz="2800" dirty="0" smtClean="0">
                <a:latin typeface="Times New Roman" pitchFamily="18" charset="0"/>
                <a:cs typeface="Times New Roman" pitchFamily="18" charset="0"/>
              </a:rPr>
              <a:t>hiện đại theo xu thế và tri thức mới</a:t>
            </a:r>
            <a:r>
              <a:rPr lang="en-US" sz="2800" dirty="0" smtClean="0">
                <a:latin typeface="Times New Roman" pitchFamily="18" charset="0"/>
                <a:cs typeface="Times New Roman" pitchFamily="18" charset="0"/>
              </a:rPr>
              <a:t>.</a:t>
            </a:r>
          </a:p>
          <a:p>
            <a:pPr algn="just"/>
            <a:r>
              <a:rPr lang="vi-VN" sz="2800" dirty="0" smtClean="0">
                <a:latin typeface="Times New Roman" pitchFamily="18" charset="0"/>
                <a:cs typeface="Times New Roman" pitchFamily="18" charset="0"/>
              </a:rPr>
              <a:t>Hội nghị lần thứ 8 khóa XI của BC</a:t>
            </a:r>
            <a:r>
              <a:rPr lang="en-US" sz="2800" dirty="0" smtClean="0">
                <a:latin typeface="Times New Roman" pitchFamily="18" charset="0"/>
                <a:cs typeface="Times New Roman" pitchFamily="18" charset="0"/>
              </a:rPr>
              <a:t>H</a:t>
            </a:r>
            <a:r>
              <a:rPr lang="vi-VN" sz="2800" dirty="0" smtClean="0">
                <a:latin typeface="Times New Roman" pitchFamily="18" charset="0"/>
                <a:cs typeface="Times New Roman" pitchFamily="18" charset="0"/>
              </a:rPr>
              <a:t> T</a:t>
            </a:r>
            <a:r>
              <a:rPr lang="en-US" sz="2800" dirty="0" smtClean="0">
                <a:latin typeface="Times New Roman" pitchFamily="18" charset="0"/>
                <a:cs typeface="Times New Roman" pitchFamily="18" charset="0"/>
              </a:rPr>
              <a:t>W</a:t>
            </a:r>
            <a:r>
              <a:rPr lang="vi-VN" sz="2800" dirty="0" smtClean="0">
                <a:latin typeface="Times New Roman" pitchFamily="18" charset="0"/>
                <a:cs typeface="Times New Roman" pitchFamily="18" charset="0"/>
              </a:rPr>
              <a:t> Đảng (Nghị quyết số 29-NQ/TW ngày 4/11/2013) đã xác định mục tiêu cụ thể đối với GDĐH </a:t>
            </a:r>
            <a:r>
              <a:rPr lang="vi-VN" sz="2800" dirty="0" smtClean="0">
                <a:solidFill>
                  <a:srgbClr val="FFFF00"/>
                </a:solidFill>
                <a:latin typeface="Times New Roman" pitchFamily="18" charset="0"/>
                <a:cs typeface="Times New Roman" pitchFamily="18" charset="0"/>
              </a:rPr>
              <a:t>“Tập trung đào tạo nhân lực trình độ cao, bồi dưỡng nhân tài, phát triển phẩm chất và năng lực tự học, tự làm giàu tri thức, sáng tạo của người học. Hoàn thiện mạng lưới các cơ sở GDĐH, cơ cấu ngành nghề và trình độ </a:t>
            </a:r>
            <a:r>
              <a:rPr lang="en-US" sz="2800" dirty="0" smtClean="0">
                <a:solidFill>
                  <a:srgbClr val="FFFF00"/>
                </a:solidFill>
                <a:latin typeface="Times New Roman" pitchFamily="18" charset="0"/>
                <a:cs typeface="Times New Roman" pitchFamily="18" charset="0"/>
              </a:rPr>
              <a:t>ĐT</a:t>
            </a:r>
            <a:r>
              <a:rPr lang="vi-VN" sz="2800" dirty="0" smtClean="0">
                <a:solidFill>
                  <a:srgbClr val="FFFF00"/>
                </a:solidFill>
                <a:latin typeface="Times New Roman" pitchFamily="18" charset="0"/>
                <a:cs typeface="Times New Roman" pitchFamily="18" charset="0"/>
              </a:rPr>
              <a:t> phù hợp với quy hoạch phát triển nhân lực quốc gia,…”.</a:t>
            </a:r>
            <a:endParaRPr lang="en-US" sz="2800"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4783922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58" name="Group 26"/>
          <p:cNvGrpSpPr>
            <a:grpSpLocks/>
          </p:cNvGrpSpPr>
          <p:nvPr/>
        </p:nvGrpSpPr>
        <p:grpSpPr bwMode="auto">
          <a:xfrm>
            <a:off x="3071021" y="1057467"/>
            <a:ext cx="2262979" cy="2600133"/>
            <a:chOff x="2005" y="1314"/>
            <a:chExt cx="1888" cy="1993"/>
          </a:xfrm>
        </p:grpSpPr>
        <p:grpSp>
          <p:nvGrpSpPr>
            <p:cNvPr id="44059" name="Group 27"/>
            <p:cNvGrpSpPr>
              <a:grpSpLocks/>
            </p:cNvGrpSpPr>
            <p:nvPr/>
          </p:nvGrpSpPr>
          <p:grpSpPr bwMode="auto">
            <a:xfrm>
              <a:off x="2005" y="2388"/>
              <a:ext cx="1888" cy="919"/>
              <a:chOff x="1981" y="2031"/>
              <a:chExt cx="1925" cy="937"/>
            </a:xfrm>
          </p:grpSpPr>
          <p:sp>
            <p:nvSpPr>
              <p:cNvPr id="44060" name="Oval 28"/>
              <p:cNvSpPr>
                <a:spLocks noChangeArrowheads="1"/>
              </p:cNvSpPr>
              <p:nvPr/>
            </p:nvSpPr>
            <p:spPr bwMode="gray">
              <a:xfrm>
                <a:off x="2001" y="2061"/>
                <a:ext cx="1905" cy="907"/>
              </a:xfrm>
              <a:prstGeom prst="ellipse">
                <a:avLst/>
              </a:prstGeom>
              <a:gradFill rotWithShape="1">
                <a:gsLst>
                  <a:gs pos="0">
                    <a:schemeClr val="hlink"/>
                  </a:gs>
                  <a:gs pos="100000">
                    <a:schemeClr val="hlink">
                      <a:gamma/>
                      <a:shade val="48627"/>
                      <a:invGamma/>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4061" name="Oval 29"/>
              <p:cNvSpPr>
                <a:spLocks noChangeArrowheads="1"/>
              </p:cNvSpPr>
              <p:nvPr/>
            </p:nvSpPr>
            <p:spPr bwMode="gray">
              <a:xfrm>
                <a:off x="1981" y="2031"/>
                <a:ext cx="1905" cy="907"/>
              </a:xfrm>
              <a:prstGeom prst="ellipse">
                <a:avLst/>
              </a:prstGeom>
              <a:gradFill rotWithShape="1">
                <a:gsLst>
                  <a:gs pos="0">
                    <a:schemeClr val="hlink">
                      <a:gamma/>
                      <a:tint val="44314"/>
                      <a:invGamma/>
                    </a:schemeClr>
                  </a:gs>
                  <a:gs pos="100000">
                    <a:schemeClr val="hlink"/>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4062" name="Oval 30"/>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3" name="Oval 31"/>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4" name="Oval 32"/>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44065" name="Oval 33"/>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24" name="Rectangle 5"/>
          <p:cNvSpPr>
            <a:spLocks noGrp="1" noChangeArrowheads="1"/>
          </p:cNvSpPr>
          <p:nvPr>
            <p:ph type="title"/>
          </p:nvPr>
        </p:nvSpPr>
        <p:spPr>
          <a:xfrm>
            <a:off x="457200" y="304800"/>
            <a:ext cx="8229600" cy="563562"/>
          </a:xfrm>
        </p:spPr>
        <p:txBody>
          <a:bodyPr/>
          <a:lstStyle/>
          <a:p>
            <a:r>
              <a:rPr lang="en-US" sz="3600" dirty="0" smtClean="0">
                <a:latin typeface="Times New Roman" pitchFamily="18" charset="0"/>
                <a:cs typeface="Times New Roman" pitchFamily="18" charset="0"/>
              </a:rPr>
              <a:t>PHÂN TÍCH BỐI CẢNH</a:t>
            </a:r>
            <a:endParaRPr lang="en-US" sz="3600" dirty="0">
              <a:latin typeface="Times New Roman" pitchFamily="18" charset="0"/>
              <a:cs typeface="Times New Roman" pitchFamily="18" charset="0"/>
            </a:endParaRPr>
          </a:p>
        </p:txBody>
      </p:sp>
      <p:grpSp>
        <p:nvGrpSpPr>
          <p:cNvPr id="2" name="Group 1"/>
          <p:cNvGrpSpPr/>
          <p:nvPr/>
        </p:nvGrpSpPr>
        <p:grpSpPr>
          <a:xfrm>
            <a:off x="914400" y="1273314"/>
            <a:ext cx="6705600" cy="5127486"/>
            <a:chOff x="914400" y="1273314"/>
            <a:chExt cx="6705600" cy="5127486"/>
          </a:xfrm>
        </p:grpSpPr>
        <p:sp>
          <p:nvSpPr>
            <p:cNvPr id="44054" name="AutoShape 22"/>
            <p:cNvSpPr>
              <a:spLocks noChangeAspect="1" noChangeArrowheads="1" noTextEdit="1"/>
            </p:cNvSpPr>
            <p:nvPr/>
          </p:nvSpPr>
          <p:spPr bwMode="gray">
            <a:xfrm>
              <a:off x="3222625" y="2681479"/>
              <a:ext cx="909638"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sp>
          <p:nvSpPr>
            <p:cNvPr id="44056" name="AutoShape 24"/>
            <p:cNvSpPr>
              <a:spLocks noChangeAspect="1" noChangeArrowheads="1" noTextEdit="1"/>
            </p:cNvSpPr>
            <p:nvPr/>
          </p:nvSpPr>
          <p:spPr bwMode="gray">
            <a:xfrm flipH="1">
              <a:off x="4868863" y="2681479"/>
              <a:ext cx="909637"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sp>
          <p:nvSpPr>
            <p:cNvPr id="44066" name="Text Box 34"/>
            <p:cNvSpPr txBox="1">
              <a:spLocks noChangeArrowheads="1"/>
            </p:cNvSpPr>
            <p:nvPr/>
          </p:nvSpPr>
          <p:spPr bwMode="gray">
            <a:xfrm>
              <a:off x="3505200" y="1273314"/>
              <a:ext cx="131318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000" b="1" dirty="0" err="1" smtClean="0">
                  <a:solidFill>
                    <a:srgbClr val="000000"/>
                  </a:solidFill>
                  <a:latin typeface="Times New Roman" pitchFamily="18" charset="0"/>
                  <a:cs typeface="Times New Roman" pitchFamily="18" charset="0"/>
                </a:rPr>
                <a:t>Mục</a:t>
              </a:r>
              <a:r>
                <a:rPr lang="en-US" sz="2000" b="1" dirty="0" smtClean="0">
                  <a:solidFill>
                    <a:srgbClr val="000000"/>
                  </a:solidFill>
                  <a:latin typeface="Times New Roman" pitchFamily="18" charset="0"/>
                  <a:cs typeface="Times New Roman" pitchFamily="18" charset="0"/>
                </a:rPr>
                <a:t> </a:t>
              </a:r>
              <a:r>
                <a:rPr lang="en-US" sz="2000" b="1" dirty="0" err="1" smtClean="0">
                  <a:solidFill>
                    <a:srgbClr val="000000"/>
                  </a:solidFill>
                  <a:latin typeface="Times New Roman" pitchFamily="18" charset="0"/>
                  <a:cs typeface="Times New Roman" pitchFamily="18" charset="0"/>
                </a:rPr>
                <a:t>tiêu</a:t>
              </a:r>
              <a:r>
                <a:rPr lang="en-US" sz="2000" b="1" dirty="0" smtClean="0">
                  <a:solidFill>
                    <a:srgbClr val="000000"/>
                  </a:solidFill>
                  <a:latin typeface="Times New Roman" pitchFamily="18" charset="0"/>
                  <a:cs typeface="Times New Roman" pitchFamily="18" charset="0"/>
                </a:rPr>
                <a:t> </a:t>
              </a:r>
            </a:p>
            <a:p>
              <a:pPr algn="ctr" eaLnBrk="0" hangingPunct="0"/>
              <a:r>
                <a:rPr lang="en-US" sz="2000" b="1" dirty="0" err="1" smtClean="0">
                  <a:solidFill>
                    <a:srgbClr val="000000"/>
                  </a:solidFill>
                  <a:latin typeface="Times New Roman" pitchFamily="18" charset="0"/>
                  <a:cs typeface="Times New Roman" pitchFamily="18" charset="0"/>
                </a:rPr>
                <a:t>chiến</a:t>
              </a:r>
              <a:r>
                <a:rPr lang="en-US" sz="2000" b="1" dirty="0" smtClean="0">
                  <a:solidFill>
                    <a:srgbClr val="000000"/>
                  </a:solidFill>
                  <a:latin typeface="Times New Roman" pitchFamily="18" charset="0"/>
                  <a:cs typeface="Times New Roman" pitchFamily="18" charset="0"/>
                </a:rPr>
                <a:t> </a:t>
              </a:r>
              <a:r>
                <a:rPr lang="en-US" sz="2000" b="1" dirty="0" err="1" smtClean="0">
                  <a:solidFill>
                    <a:srgbClr val="000000"/>
                  </a:solidFill>
                  <a:latin typeface="Times New Roman" pitchFamily="18" charset="0"/>
                  <a:cs typeface="Times New Roman" pitchFamily="18" charset="0"/>
                </a:rPr>
                <a:t>lược</a:t>
              </a:r>
              <a:endParaRPr lang="en-US" sz="1200" dirty="0">
                <a:solidFill>
                  <a:srgbClr val="000000"/>
                </a:solidFill>
                <a:latin typeface="Times New Roman" pitchFamily="18" charset="0"/>
                <a:cs typeface="Times New Roman" pitchFamily="18" charset="0"/>
              </a:endParaRPr>
            </a:p>
          </p:txBody>
        </p:sp>
        <p:sp>
          <p:nvSpPr>
            <p:cNvPr id="25" name="Text Box 34"/>
            <p:cNvSpPr txBox="1">
              <a:spLocks noChangeArrowheads="1"/>
            </p:cNvSpPr>
            <p:nvPr/>
          </p:nvSpPr>
          <p:spPr bwMode="gray">
            <a:xfrm>
              <a:off x="2971800" y="2658070"/>
              <a:ext cx="2472684"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b="1" dirty="0">
                  <a:solidFill>
                    <a:srgbClr val="000000"/>
                  </a:solidFill>
                  <a:latin typeface="Times New Roman" pitchFamily="18" charset="0"/>
                  <a:cs typeface="Times New Roman" pitchFamily="18" charset="0"/>
                </a:rPr>
                <a:t>N</a:t>
              </a:r>
              <a:r>
                <a:rPr lang="vi-VN" b="1" dirty="0" smtClean="0">
                  <a:solidFill>
                    <a:srgbClr val="000000"/>
                  </a:solidFill>
                  <a:latin typeface="Times New Roman" pitchFamily="18" charset="0"/>
                  <a:cs typeface="Times New Roman" pitchFamily="18" charset="0"/>
                </a:rPr>
                <a:t>âng cao chất lượng giáo dục đại học, cao đẳng </a:t>
              </a:r>
              <a:endParaRPr lang="en-US" sz="1100" dirty="0">
                <a:solidFill>
                  <a:srgbClr val="000000"/>
                </a:solidFill>
                <a:latin typeface="Times New Roman" pitchFamily="18" charset="0"/>
                <a:cs typeface="Times New Roman" pitchFamily="18" charset="0"/>
              </a:endParaRPr>
            </a:p>
          </p:txBody>
        </p:sp>
        <p:sp>
          <p:nvSpPr>
            <p:cNvPr id="27" name="AutoShape 18"/>
            <p:cNvSpPr>
              <a:spLocks noChangeArrowheads="1"/>
            </p:cNvSpPr>
            <p:nvPr/>
          </p:nvSpPr>
          <p:spPr bwMode="auto">
            <a:xfrm>
              <a:off x="5334000" y="3733800"/>
              <a:ext cx="2286000"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Verdana" pitchFamily="34" charset="0"/>
              </a:endParaRPr>
            </a:p>
          </p:txBody>
        </p:sp>
        <p:sp>
          <p:nvSpPr>
            <p:cNvPr id="28" name="AutoShape 20"/>
            <p:cNvSpPr>
              <a:spLocks noChangeArrowheads="1"/>
            </p:cNvSpPr>
            <p:nvPr/>
          </p:nvSpPr>
          <p:spPr bwMode="auto">
            <a:xfrm>
              <a:off x="914400" y="3733800"/>
              <a:ext cx="2286000"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29" name="Freeform 23"/>
            <p:cNvSpPr>
              <a:spLocks/>
            </p:cNvSpPr>
            <p:nvPr/>
          </p:nvSpPr>
          <p:spPr bwMode="gray">
            <a:xfrm>
              <a:off x="2994025" y="3636964"/>
              <a:ext cx="909638" cy="1116012"/>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bg1"/>
                </a:gs>
                <a:gs pos="100000">
                  <a:schemeClr val="bg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30" name="Freeform 25"/>
            <p:cNvSpPr>
              <a:spLocks/>
            </p:cNvSpPr>
            <p:nvPr/>
          </p:nvSpPr>
          <p:spPr bwMode="gray">
            <a:xfrm flipH="1">
              <a:off x="4646613" y="3636963"/>
              <a:ext cx="903287" cy="1241425"/>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1"/>
                </a:gs>
                <a:gs pos="100000">
                  <a:schemeClr val="accent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31" name="Text Box 34"/>
            <p:cNvSpPr txBox="1">
              <a:spLocks noChangeArrowheads="1"/>
            </p:cNvSpPr>
            <p:nvPr/>
          </p:nvSpPr>
          <p:spPr bwMode="gray">
            <a:xfrm>
              <a:off x="1052360" y="3942241"/>
              <a:ext cx="199564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1600" b="1" dirty="0" smtClean="0">
                  <a:solidFill>
                    <a:srgbClr val="000000"/>
                  </a:solidFill>
                  <a:latin typeface="Times New Roman" pitchFamily="18" charset="0"/>
                  <a:cs typeface="Times New Roman" pitchFamily="18" charset="0"/>
                </a:rPr>
                <a:t>X</a:t>
              </a:r>
              <a:r>
                <a:rPr lang="vi-VN" sz="1600" b="1" dirty="0" smtClean="0">
                  <a:solidFill>
                    <a:srgbClr val="000000"/>
                  </a:solidFill>
                  <a:latin typeface="Times New Roman" pitchFamily="18" charset="0"/>
                  <a:cs typeface="Times New Roman" pitchFamily="18" charset="0"/>
                </a:rPr>
                <a:t>ây dựng đội ngũ cán bộ khoa học - kỹ thuật, cán bộ quản lý các ngành, lĩnh vực theo yêu cầu chuyển dịch cơ cấu kinh tế, chuyển đổi mô hình tăng trưởng kinh tế thành phố</a:t>
              </a:r>
              <a:endParaRPr lang="en-US" sz="1050" dirty="0">
                <a:solidFill>
                  <a:srgbClr val="000000"/>
                </a:solidFill>
                <a:latin typeface="Times New Roman" pitchFamily="18" charset="0"/>
                <a:cs typeface="Times New Roman" pitchFamily="18" charset="0"/>
              </a:endParaRPr>
            </a:p>
          </p:txBody>
        </p:sp>
        <p:sp>
          <p:nvSpPr>
            <p:cNvPr id="32" name="Text Box 34"/>
            <p:cNvSpPr txBox="1">
              <a:spLocks noChangeArrowheads="1"/>
            </p:cNvSpPr>
            <p:nvPr/>
          </p:nvSpPr>
          <p:spPr bwMode="gray">
            <a:xfrm>
              <a:off x="5479180" y="3913138"/>
              <a:ext cx="199564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1600" b="1" dirty="0">
                  <a:solidFill>
                    <a:srgbClr val="000000"/>
                  </a:solidFill>
                  <a:latin typeface="Times New Roman" pitchFamily="18" charset="0"/>
                  <a:cs typeface="Times New Roman" pitchFamily="18" charset="0"/>
                </a:rPr>
                <a:t>T</a:t>
              </a:r>
              <a:r>
                <a:rPr lang="vi-VN" sz="1600" b="1" dirty="0" smtClean="0">
                  <a:solidFill>
                    <a:srgbClr val="000000"/>
                  </a:solidFill>
                  <a:latin typeface="Times New Roman" pitchFamily="18" charset="0"/>
                  <a:cs typeface="Times New Roman" pitchFamily="18" charset="0"/>
                </a:rPr>
                <a:t>ừng bước tham gia thị trường lao động kỹ thuật cao trong khu vực ASEAN và quốc tế</a:t>
              </a:r>
              <a:endParaRPr lang="en-US" sz="1050" dirty="0">
                <a:solidFill>
                  <a:srgbClr val="000000"/>
                </a:solidFill>
                <a:latin typeface="Times New Roman" pitchFamily="18" charset="0"/>
                <a:cs typeface="Times New Roman" pitchFamily="18" charset="0"/>
              </a:endParaRPr>
            </a:p>
          </p:txBody>
        </p:sp>
        <p:sp>
          <p:nvSpPr>
            <p:cNvPr id="4" name="Down Arrow 3"/>
            <p:cNvSpPr/>
            <p:nvPr/>
          </p:nvSpPr>
          <p:spPr>
            <a:xfrm>
              <a:off x="3950399" y="2139007"/>
              <a:ext cx="480711" cy="35802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idx="4294967295"/>
          </p:nvPr>
        </p:nvSpPr>
        <p:spPr>
          <a:xfrm>
            <a:off x="0" y="304800"/>
            <a:ext cx="9144000" cy="566738"/>
          </a:xfrm>
        </p:spPr>
        <p:txBody>
          <a:bodyPr anchor="t"/>
          <a:lstStyle/>
          <a:p>
            <a:pPr>
              <a:buNone/>
            </a:pPr>
            <a:r>
              <a:rPr lang="en-US" sz="3600" dirty="0" smtClean="0">
                <a:latin typeface="Times New Roman" pitchFamily="18" charset="0"/>
                <a:cs typeface="Times New Roman" pitchFamily="18" charset="0"/>
              </a:rPr>
              <a:t>LỊCH SỬ PHÁT TRIỂN TRƯỜNG</a:t>
            </a:r>
            <a:endParaRPr lang="en-US" dirty="0" smtClean="0">
              <a:solidFill>
                <a:schemeClr val="tx1"/>
              </a:solidFill>
              <a:latin typeface="Times New Roman" pitchFamily="18" charset="0"/>
              <a:cs typeface="Times New Roman" pitchFamily="18" charset="0"/>
            </a:endParaRPr>
          </a:p>
        </p:txBody>
      </p:sp>
      <p:sp>
        <p:nvSpPr>
          <p:cNvPr id="5" name="Text Box 16"/>
          <p:cNvSpPr txBox="1">
            <a:spLocks noChangeArrowheads="1"/>
          </p:cNvSpPr>
          <p:nvPr/>
        </p:nvSpPr>
        <p:spPr bwMode="auto">
          <a:xfrm>
            <a:off x="2360921" y="4144965"/>
            <a:ext cx="2637231" cy="1323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sz="2000" b="1" dirty="0" err="1">
                <a:latin typeface="Times New Roman" pitchFamily="18" charset="0"/>
                <a:cs typeface="Times New Roman" pitchFamily="18" charset="0"/>
              </a:rPr>
              <a:t>Trường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Trung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Học</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Nghề</a:t>
            </a:r>
            <a:r>
              <a:rPr lang="en-US" sz="2000" b="1" dirty="0">
                <a:latin typeface="Times New Roman" pitchFamily="18" charset="0"/>
                <a:cs typeface="Times New Roman" pitchFamily="18" charset="0"/>
              </a:rPr>
              <a:t/>
            </a:r>
            <a:br>
              <a:rPr lang="en-US" sz="2000" b="1" dirty="0">
                <a:latin typeface="Times New Roman" pitchFamily="18" charset="0"/>
                <a:cs typeface="Times New Roman" pitchFamily="18" charset="0"/>
              </a:rPr>
            </a:br>
            <a:r>
              <a:rPr lang="en-US" sz="2000" b="1" dirty="0" err="1">
                <a:latin typeface="Times New Roman" pitchFamily="18" charset="0"/>
                <a:cs typeface="Times New Roman" pitchFamily="18" charset="0"/>
              </a:rPr>
              <a:t>Lý</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Tự</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Trọng</a:t>
            </a:r>
            <a:endParaRPr lang="en-US" sz="2000" b="1" dirty="0">
              <a:latin typeface="Times New Roman" pitchFamily="18" charset="0"/>
              <a:cs typeface="Times New Roman" pitchFamily="18" charset="0"/>
            </a:endParaRPr>
          </a:p>
          <a:p>
            <a:pPr algn="ctr" eaLnBrk="1" hangingPunct="1"/>
            <a:endParaRPr lang="en-US" sz="2000" b="1" dirty="0">
              <a:latin typeface="VNI-Bandit" pitchFamily="2" charset="0"/>
            </a:endParaRPr>
          </a:p>
        </p:txBody>
      </p:sp>
      <p:sp>
        <p:nvSpPr>
          <p:cNvPr id="12" name="Line 32"/>
          <p:cNvSpPr>
            <a:spLocks noChangeShapeType="1"/>
          </p:cNvSpPr>
          <p:nvPr/>
        </p:nvSpPr>
        <p:spPr bwMode="auto">
          <a:xfrm flipV="1">
            <a:off x="1858787" y="3535363"/>
            <a:ext cx="1004270" cy="523470"/>
          </a:xfrm>
          <a:prstGeom prst="line">
            <a:avLst/>
          </a:prstGeom>
          <a:noFill/>
          <a:ln w="38100">
            <a:solidFill>
              <a:schemeClr val="tx1"/>
            </a:solidFill>
            <a:prstDash val="dash"/>
            <a:round/>
            <a:headEnd type="none" w="sm" len="sm"/>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13" name="Text Box 18"/>
          <p:cNvSpPr txBox="1">
            <a:spLocks noChangeArrowheads="1"/>
          </p:cNvSpPr>
          <p:nvPr/>
        </p:nvSpPr>
        <p:spPr bwMode="auto">
          <a:xfrm>
            <a:off x="138113" y="4676775"/>
            <a:ext cx="2133600" cy="1015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err="1">
                <a:latin typeface="Times New Roman" pitchFamily="18" charset="0"/>
                <a:cs typeface="Times New Roman" pitchFamily="18" charset="0"/>
              </a:rPr>
              <a:t>Trường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Dạy</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nghề</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Trung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Học</a:t>
            </a:r>
            <a:r>
              <a:rPr lang="en-US" sz="2000" b="1" dirty="0">
                <a:latin typeface="Times New Roman" pitchFamily="18" charset="0"/>
                <a:cs typeface="Times New Roman" pitchFamily="18" charset="0"/>
              </a:rPr>
              <a:t/>
            </a:r>
            <a:br>
              <a:rPr lang="en-US" sz="2000" b="1" dirty="0">
                <a:latin typeface="Times New Roman" pitchFamily="18" charset="0"/>
                <a:cs typeface="Times New Roman" pitchFamily="18" charset="0"/>
              </a:rPr>
            </a:br>
            <a:r>
              <a:rPr lang="en-US" sz="2000" b="1" dirty="0" err="1">
                <a:latin typeface="Times New Roman" pitchFamily="18" charset="0"/>
                <a:cs typeface="Times New Roman" pitchFamily="18" charset="0"/>
              </a:rPr>
              <a:t>Lý</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Tự</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Trọng</a:t>
            </a:r>
            <a:endParaRPr lang="en-US" sz="2000" b="1" dirty="0">
              <a:latin typeface="Times New Roman" pitchFamily="18" charset="0"/>
              <a:cs typeface="Times New Roman" pitchFamily="18" charset="0"/>
            </a:endParaRPr>
          </a:p>
        </p:txBody>
      </p:sp>
      <p:sp>
        <p:nvSpPr>
          <p:cNvPr id="14" name="Line 33"/>
          <p:cNvSpPr>
            <a:spLocks noChangeShapeType="1"/>
          </p:cNvSpPr>
          <p:nvPr/>
        </p:nvSpPr>
        <p:spPr bwMode="auto">
          <a:xfrm flipV="1">
            <a:off x="4100513" y="2852193"/>
            <a:ext cx="1041000" cy="606970"/>
          </a:xfrm>
          <a:prstGeom prst="line">
            <a:avLst/>
          </a:prstGeom>
          <a:noFill/>
          <a:ln w="38100">
            <a:solidFill>
              <a:schemeClr val="tx1"/>
            </a:solidFill>
            <a:prstDash val="dash"/>
            <a:round/>
            <a:headEnd type="none" w="sm" len="sm"/>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15" name="Line 34"/>
          <p:cNvSpPr>
            <a:spLocks noChangeShapeType="1"/>
          </p:cNvSpPr>
          <p:nvPr/>
        </p:nvSpPr>
        <p:spPr bwMode="auto">
          <a:xfrm flipV="1">
            <a:off x="6625825" y="2166391"/>
            <a:ext cx="948707" cy="606971"/>
          </a:xfrm>
          <a:prstGeom prst="line">
            <a:avLst/>
          </a:prstGeom>
          <a:noFill/>
          <a:ln w="38100">
            <a:solidFill>
              <a:schemeClr val="tx1"/>
            </a:solidFill>
            <a:prstDash val="dash"/>
            <a:round/>
            <a:headEnd type="none" w="sm" len="sm"/>
            <a:tailEnd type="triangle" w="med" len="med"/>
          </a:ln>
          <a:extLst>
            <a:ext uri="{909E8E84-426E-40DD-AFC4-6F175D3DCCD1}">
              <a14:hiddenFill xmlns:a14="http://schemas.microsoft.com/office/drawing/2010/main">
                <a:noFill/>
              </a14:hiddenFill>
            </a:ext>
          </a:extLst>
        </p:spPr>
        <p:txBody>
          <a:bodyPr/>
          <a:lstStyle/>
          <a:p>
            <a:endParaRPr lang="vi-VN"/>
          </a:p>
        </p:txBody>
      </p:sp>
      <p:sp>
        <p:nvSpPr>
          <p:cNvPr id="16" name="Diamond 15"/>
          <p:cNvSpPr/>
          <p:nvPr/>
        </p:nvSpPr>
        <p:spPr>
          <a:xfrm>
            <a:off x="374474" y="3412449"/>
            <a:ext cx="1484313" cy="1292771"/>
          </a:xfrm>
          <a:prstGeom prst="diamond">
            <a:avLst/>
          </a:prstGeom>
          <a:effectLst>
            <a:glow rad="228600">
              <a:schemeClr val="accent3">
                <a:satMod val="175000"/>
                <a:alpha val="40000"/>
              </a:schemeClr>
            </a:glow>
          </a:effectLst>
          <a:scene3d>
            <a:camera prst="perspectiveRelaxed"/>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7" name="Text Box 6"/>
          <p:cNvSpPr txBox="1">
            <a:spLocks noChangeArrowheads="1"/>
          </p:cNvSpPr>
          <p:nvPr/>
        </p:nvSpPr>
        <p:spPr bwMode="gray">
          <a:xfrm>
            <a:off x="581025" y="3875477"/>
            <a:ext cx="1022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b="1" u="sng" dirty="0">
                <a:solidFill>
                  <a:srgbClr val="002060"/>
                </a:solidFill>
              </a:rPr>
              <a:t>02-1986</a:t>
            </a:r>
          </a:p>
        </p:txBody>
      </p:sp>
      <p:sp>
        <p:nvSpPr>
          <p:cNvPr id="18" name="Diamond 17"/>
          <p:cNvSpPr/>
          <p:nvPr/>
        </p:nvSpPr>
        <p:spPr>
          <a:xfrm>
            <a:off x="2863057" y="2852193"/>
            <a:ext cx="1484313" cy="1292771"/>
          </a:xfrm>
          <a:prstGeom prst="diamond">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8100000" scaled="1"/>
            <a:tileRect/>
          </a:gradFill>
          <a:effectLst>
            <a:glow rad="228600">
              <a:schemeClr val="accent3">
                <a:satMod val="175000"/>
                <a:alpha val="40000"/>
              </a:schemeClr>
            </a:glow>
          </a:effectLst>
          <a:scene3d>
            <a:camera prst="perspectiveRelaxed"/>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9" name="Text Box 8"/>
          <p:cNvSpPr txBox="1">
            <a:spLocks noChangeArrowheads="1"/>
          </p:cNvSpPr>
          <p:nvPr/>
        </p:nvSpPr>
        <p:spPr bwMode="gray">
          <a:xfrm>
            <a:off x="3094039" y="3315221"/>
            <a:ext cx="1022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b="1" u="sng" dirty="0">
                <a:solidFill>
                  <a:srgbClr val="002060"/>
                </a:solidFill>
              </a:rPr>
              <a:t>03-1995</a:t>
            </a:r>
          </a:p>
        </p:txBody>
      </p:sp>
      <p:sp>
        <p:nvSpPr>
          <p:cNvPr id="20" name="Diamond 19"/>
          <p:cNvSpPr/>
          <p:nvPr/>
        </p:nvSpPr>
        <p:spPr>
          <a:xfrm>
            <a:off x="5141513" y="2166392"/>
            <a:ext cx="1484313" cy="1292771"/>
          </a:xfrm>
          <a:prstGeom prst="diamond">
            <a:avLst/>
          </a:prstGeom>
          <a:gradFill flip="none" rotWithShape="1">
            <a:gsLst>
              <a:gs pos="40000">
                <a:schemeClr val="accent6">
                  <a:lumMod val="75000"/>
                </a:schemeClr>
              </a:gs>
              <a:gs pos="39999">
                <a:srgbClr val="85C2FF"/>
              </a:gs>
              <a:gs pos="70000">
                <a:srgbClr val="C4D6EB"/>
              </a:gs>
              <a:gs pos="100000">
                <a:srgbClr val="FFEBFA"/>
              </a:gs>
            </a:gsLst>
            <a:lin ang="8100000" scaled="0"/>
            <a:tileRect/>
          </a:gradFill>
          <a:effectLst>
            <a:glow rad="228600">
              <a:schemeClr val="accent3">
                <a:satMod val="175000"/>
                <a:alpha val="40000"/>
              </a:schemeClr>
            </a:glow>
          </a:effectLst>
          <a:scene3d>
            <a:camera prst="perspectiveRelaxed"/>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1" name="Text Box 17"/>
          <p:cNvSpPr txBox="1">
            <a:spLocks noChangeArrowheads="1"/>
          </p:cNvSpPr>
          <p:nvPr/>
        </p:nvSpPr>
        <p:spPr bwMode="auto">
          <a:xfrm>
            <a:off x="4998152" y="3409191"/>
            <a:ext cx="2102025" cy="1015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err="1">
                <a:latin typeface="Times New Roman" pitchFamily="18" charset="0"/>
                <a:cs typeface="Times New Roman" pitchFamily="18" charset="0"/>
              </a:rPr>
              <a:t>Trường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Trung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Học</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Kỹ</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Thuật</a:t>
            </a:r>
            <a:r>
              <a:rPr lang="en-US" sz="2000" b="1" dirty="0">
                <a:latin typeface="Times New Roman" pitchFamily="18" charset="0"/>
                <a:cs typeface="Times New Roman" pitchFamily="18" charset="0"/>
              </a:rPr>
              <a:t/>
            </a:r>
            <a:br>
              <a:rPr lang="en-US" sz="2000" b="1" dirty="0">
                <a:latin typeface="Times New Roman" pitchFamily="18" charset="0"/>
                <a:cs typeface="Times New Roman" pitchFamily="18" charset="0"/>
              </a:rPr>
            </a:br>
            <a:r>
              <a:rPr lang="en-US" sz="2000" b="1" dirty="0" err="1">
                <a:latin typeface="Times New Roman" pitchFamily="18" charset="0"/>
                <a:cs typeface="Times New Roman" pitchFamily="18" charset="0"/>
              </a:rPr>
              <a:t>Lý</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Tự</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Trọng</a:t>
            </a:r>
            <a:endParaRPr lang="en-US" sz="2000" b="1" dirty="0">
              <a:latin typeface="Times New Roman" pitchFamily="18" charset="0"/>
              <a:cs typeface="Times New Roman" pitchFamily="18" charset="0"/>
            </a:endParaRPr>
          </a:p>
        </p:txBody>
      </p:sp>
      <p:sp>
        <p:nvSpPr>
          <p:cNvPr id="22" name="Text Box 10"/>
          <p:cNvSpPr txBox="1">
            <a:spLocks noChangeArrowheads="1"/>
          </p:cNvSpPr>
          <p:nvPr/>
        </p:nvSpPr>
        <p:spPr bwMode="gray">
          <a:xfrm>
            <a:off x="5372494" y="2629420"/>
            <a:ext cx="1022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b="1" u="sng" dirty="0">
                <a:solidFill>
                  <a:srgbClr val="002060"/>
                </a:solidFill>
              </a:rPr>
              <a:t>03-1999</a:t>
            </a:r>
          </a:p>
        </p:txBody>
      </p:sp>
      <p:sp>
        <p:nvSpPr>
          <p:cNvPr id="23" name="Diamond 22"/>
          <p:cNvSpPr/>
          <p:nvPr/>
        </p:nvSpPr>
        <p:spPr>
          <a:xfrm>
            <a:off x="7343552" y="1288777"/>
            <a:ext cx="1484313" cy="1292771"/>
          </a:xfrm>
          <a:prstGeom prst="diamond">
            <a:avLst/>
          </a:prstGeom>
          <a:gradFill flip="none" rotWithShape="1">
            <a:gsLst>
              <a:gs pos="58000">
                <a:srgbClr val="C00000"/>
              </a:gs>
              <a:gs pos="100000">
                <a:srgbClr val="FFEBFA"/>
              </a:gs>
            </a:gsLst>
            <a:lin ang="13500000" scaled="1"/>
            <a:tileRect/>
          </a:gradFill>
          <a:effectLst>
            <a:glow rad="228600">
              <a:schemeClr val="accent3">
                <a:satMod val="175000"/>
                <a:alpha val="40000"/>
              </a:schemeClr>
            </a:glow>
          </a:effectLst>
          <a:scene3d>
            <a:camera prst="perspectiveRelaxed"/>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Text Box 11"/>
          <p:cNvSpPr txBox="1">
            <a:spLocks noChangeArrowheads="1"/>
          </p:cNvSpPr>
          <p:nvPr/>
        </p:nvSpPr>
        <p:spPr bwMode="gray">
          <a:xfrm>
            <a:off x="7574533" y="1751806"/>
            <a:ext cx="10223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b="1" u="sng" dirty="0">
                <a:solidFill>
                  <a:srgbClr val="002060"/>
                </a:solidFill>
              </a:rPr>
              <a:t>02-2005</a:t>
            </a:r>
          </a:p>
        </p:txBody>
      </p:sp>
      <p:sp>
        <p:nvSpPr>
          <p:cNvPr id="25" name="Text Box 4"/>
          <p:cNvSpPr txBox="1">
            <a:spLocks noChangeArrowheads="1"/>
          </p:cNvSpPr>
          <p:nvPr/>
        </p:nvSpPr>
        <p:spPr bwMode="auto">
          <a:xfrm>
            <a:off x="7209408" y="2481784"/>
            <a:ext cx="1752600" cy="1323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5" rIns="91429" bIns="45715">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err="1">
                <a:latin typeface="Times New Roman" pitchFamily="18" charset="0"/>
                <a:cs typeface="Times New Roman" pitchFamily="18" charset="0"/>
              </a:rPr>
              <a:t>Trường</a:t>
            </a:r>
            <a:r>
              <a:rPr lang="en-US" sz="2000" b="1" dirty="0">
                <a:latin typeface="Times New Roman" pitchFamily="18" charset="0"/>
                <a:cs typeface="Times New Roman" pitchFamily="18" charset="0"/>
              </a:rPr>
              <a:t> CĐ </a:t>
            </a:r>
            <a:r>
              <a:rPr lang="en-US" sz="2000" b="1" dirty="0" err="1">
                <a:latin typeface="Times New Roman" pitchFamily="18" charset="0"/>
                <a:cs typeface="Times New Roman" pitchFamily="18" charset="0"/>
              </a:rPr>
              <a:t>Kỹ</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Thuật</a:t>
            </a:r>
            <a:r>
              <a:rPr lang="en-US" sz="2000" b="1" dirty="0">
                <a:latin typeface="Times New Roman" pitchFamily="18" charset="0"/>
                <a:cs typeface="Times New Roman" pitchFamily="18" charset="0"/>
              </a:rPr>
              <a:t> </a:t>
            </a:r>
            <a:br>
              <a:rPr lang="en-US" sz="2000" b="1" dirty="0">
                <a:latin typeface="Times New Roman" pitchFamily="18" charset="0"/>
                <a:cs typeface="Times New Roman" pitchFamily="18" charset="0"/>
              </a:rPr>
            </a:br>
            <a:r>
              <a:rPr lang="en-US" sz="2000" b="1" dirty="0" err="1">
                <a:latin typeface="Times New Roman" pitchFamily="18" charset="0"/>
                <a:cs typeface="Times New Roman" pitchFamily="18" charset="0"/>
              </a:rPr>
              <a:t>Lý</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Tự</a:t>
            </a:r>
            <a:r>
              <a:rPr lang="en-US" sz="2000" b="1" dirty="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Trọng</a:t>
            </a:r>
            <a:endParaRPr lang="en-US" sz="2000" b="1" dirty="0">
              <a:latin typeface="Times New Roman" pitchFamily="18" charset="0"/>
              <a:cs typeface="Times New Roman" pitchFamily="18" charset="0"/>
            </a:endParaRPr>
          </a:p>
          <a:p>
            <a:pPr algn="ctr"/>
            <a:endParaRPr lang="en-US" sz="2000" b="1" dirty="0">
              <a:latin typeface="VNI-Bandit" pitchFamily="2" charset="0"/>
            </a:endParaRPr>
          </a:p>
        </p:txBody>
      </p:sp>
    </p:spTree>
    <p:extLst>
      <p:ext uri="{BB962C8B-B14F-4D97-AF65-F5344CB8AC3E}">
        <p14:creationId xmlns:p14="http://schemas.microsoft.com/office/powerpoint/2010/main" val="32482080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6"/>
          <p:cNvSpPr txBox="1">
            <a:spLocks noChangeArrowheads="1"/>
          </p:cNvSpPr>
          <p:nvPr/>
        </p:nvSpPr>
        <p:spPr bwMode="auto">
          <a:xfrm>
            <a:off x="381000" y="1066800"/>
            <a:ext cx="8686800"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lvl="0"/>
            <a:r>
              <a:rPr lang="en-US" sz="2400" dirty="0" err="1" smtClean="0"/>
              <a:t>Tổng</a:t>
            </a:r>
            <a:r>
              <a:rPr lang="en-US" sz="2400" dirty="0" smtClean="0"/>
              <a:t> </a:t>
            </a:r>
            <a:r>
              <a:rPr lang="en-US" sz="2400" dirty="0" err="1"/>
              <a:t>diện</a:t>
            </a:r>
            <a:r>
              <a:rPr lang="en-US" sz="2400" dirty="0"/>
              <a:t> </a:t>
            </a:r>
            <a:r>
              <a:rPr lang="en-US" sz="2400" dirty="0" err="1"/>
              <a:t>tích</a:t>
            </a:r>
            <a:r>
              <a:rPr lang="en-US" sz="2400" dirty="0"/>
              <a:t> </a:t>
            </a:r>
            <a:r>
              <a:rPr lang="vi-VN" sz="2400" dirty="0"/>
              <a:t>đất</a:t>
            </a:r>
            <a:r>
              <a:rPr lang="en-US" sz="2400" dirty="0"/>
              <a:t>:			</a:t>
            </a:r>
            <a:r>
              <a:rPr lang="en-US" sz="2400" dirty="0" smtClean="0"/>
              <a:t>50.</a:t>
            </a:r>
            <a:r>
              <a:rPr lang="vi-VN" sz="2400" dirty="0"/>
              <a:t>646</a:t>
            </a:r>
            <a:r>
              <a:rPr lang="en-US" sz="2400" dirty="0"/>
              <a:t>,</a:t>
            </a:r>
            <a:r>
              <a:rPr lang="vi-VN" sz="2400" dirty="0"/>
              <a:t>6 m²</a:t>
            </a:r>
            <a:endParaRPr lang="en-US" sz="2400" dirty="0"/>
          </a:p>
          <a:p>
            <a:pPr lvl="0"/>
            <a:r>
              <a:rPr lang="en-US" sz="2400" dirty="0" err="1"/>
              <a:t>Tổng</a:t>
            </a:r>
            <a:r>
              <a:rPr lang="en-US" sz="2400" dirty="0"/>
              <a:t> </a:t>
            </a:r>
            <a:r>
              <a:rPr lang="en-US" sz="2400" dirty="0" err="1"/>
              <a:t>diện</a:t>
            </a:r>
            <a:r>
              <a:rPr lang="en-US" sz="2400" dirty="0"/>
              <a:t> </a:t>
            </a:r>
            <a:r>
              <a:rPr lang="en-US" sz="2400" dirty="0" err="1"/>
              <a:t>tích</a:t>
            </a:r>
            <a:r>
              <a:rPr lang="en-US" sz="2400" dirty="0"/>
              <a:t> </a:t>
            </a:r>
            <a:r>
              <a:rPr lang="en-US" sz="2400" dirty="0" err="1"/>
              <a:t>sàn</a:t>
            </a:r>
            <a:r>
              <a:rPr lang="en-US" sz="2400" dirty="0"/>
              <a:t> </a:t>
            </a:r>
            <a:r>
              <a:rPr lang="en-US" sz="2400" dirty="0" err="1"/>
              <a:t>xây</a:t>
            </a:r>
            <a:r>
              <a:rPr lang="en-US" sz="2400" dirty="0"/>
              <a:t> </a:t>
            </a:r>
            <a:r>
              <a:rPr lang="en-US" sz="2400" dirty="0" err="1"/>
              <a:t>dựng</a:t>
            </a:r>
            <a:r>
              <a:rPr lang="en-US" sz="2400" dirty="0"/>
              <a:t>:		</a:t>
            </a:r>
            <a:r>
              <a:rPr lang="en-US" sz="2400" dirty="0" smtClean="0"/>
              <a:t>24.625 </a:t>
            </a:r>
            <a:r>
              <a:rPr lang="vi-VN" sz="2400" dirty="0" smtClean="0"/>
              <a:t>m²</a:t>
            </a:r>
            <a:endParaRPr lang="en-US" sz="2400" dirty="0"/>
          </a:p>
          <a:p>
            <a:r>
              <a:rPr lang="en-US" sz="2400" dirty="0"/>
              <a:t>T</a:t>
            </a:r>
            <a:r>
              <a:rPr lang="vi-VN" sz="2400" dirty="0"/>
              <a:t>rong đó:</a:t>
            </a:r>
            <a:endParaRPr lang="en-US" sz="2400" dirty="0"/>
          </a:p>
          <a:p>
            <a:pPr lvl="0"/>
            <a:r>
              <a:rPr lang="vi-VN" sz="2400" dirty="0"/>
              <a:t>Diện tích giảng đường, phòng </a:t>
            </a:r>
            <a:r>
              <a:rPr lang="vi-VN" sz="2400" dirty="0" smtClean="0"/>
              <a:t>học:</a:t>
            </a:r>
            <a:r>
              <a:rPr lang="vi-VN" sz="2400" dirty="0"/>
              <a:t>	6.282,5 m²</a:t>
            </a:r>
            <a:endParaRPr lang="en-US" sz="2400" dirty="0"/>
          </a:p>
          <a:p>
            <a:pPr lvl="0"/>
            <a:r>
              <a:rPr lang="vi-VN" sz="2400" dirty="0"/>
              <a:t>Diện tích phòng thí nghiệm: 	</a:t>
            </a:r>
            <a:r>
              <a:rPr lang="vi-VN" sz="2400" dirty="0" smtClean="0"/>
              <a:t>   </a:t>
            </a:r>
            <a:r>
              <a:rPr lang="en-US" sz="2400" dirty="0" smtClean="0"/>
              <a:t>	</a:t>
            </a:r>
            <a:r>
              <a:rPr lang="vi-VN" sz="2400" dirty="0" smtClean="0"/>
              <a:t>772 </a:t>
            </a:r>
            <a:r>
              <a:rPr lang="vi-VN" sz="2400" dirty="0"/>
              <a:t>m²</a:t>
            </a:r>
            <a:endParaRPr lang="en-US" sz="2400" dirty="0"/>
          </a:p>
          <a:p>
            <a:r>
              <a:rPr lang="vi-VN" sz="2400" dirty="0" smtClean="0"/>
              <a:t>Diện </a:t>
            </a:r>
            <a:r>
              <a:rPr lang="vi-VN" sz="2400" dirty="0"/>
              <a:t>tích xưởng thực </a:t>
            </a:r>
            <a:r>
              <a:rPr lang="vi-VN" sz="2400" dirty="0" smtClean="0"/>
              <a:t>tập: </a:t>
            </a:r>
            <a:r>
              <a:rPr lang="vi-VN" sz="2400" dirty="0"/>
              <a:t>		6.584,2 m² </a:t>
            </a:r>
            <a:endParaRPr lang="en-US" sz="2400" dirty="0"/>
          </a:p>
          <a:p>
            <a:r>
              <a:rPr lang="vi-VN" sz="2400" dirty="0" smtClean="0"/>
              <a:t>Diện </a:t>
            </a:r>
            <a:r>
              <a:rPr lang="vi-VN" sz="2400" dirty="0"/>
              <a:t>tích thư viện : </a:t>
            </a:r>
            <a:r>
              <a:rPr lang="en-US" sz="2400" dirty="0" smtClean="0"/>
              <a:t>			</a:t>
            </a:r>
            <a:r>
              <a:rPr lang="vi-VN" sz="2400" dirty="0" smtClean="0"/>
              <a:t>608 m</a:t>
            </a:r>
            <a:r>
              <a:rPr lang="vi-VN" sz="2400" baseline="30000" dirty="0" smtClean="0"/>
              <a:t>2</a:t>
            </a:r>
            <a:r>
              <a:rPr lang="vi-VN" sz="2400" dirty="0"/>
              <a:t> </a:t>
            </a:r>
            <a:endParaRPr lang="en-US" sz="2400" dirty="0"/>
          </a:p>
          <a:p>
            <a:pPr lvl="0"/>
            <a:r>
              <a:rPr lang="vi-VN" sz="2400" dirty="0"/>
              <a:t>Diện tích nhà làm việc: 			1.613 m²</a:t>
            </a:r>
            <a:endParaRPr lang="en-US" sz="2400" dirty="0"/>
          </a:p>
          <a:p>
            <a:r>
              <a:rPr lang="vi-VN" sz="2400" dirty="0" smtClean="0"/>
              <a:t>Diện </a:t>
            </a:r>
            <a:r>
              <a:rPr lang="vi-VN" sz="2400" dirty="0"/>
              <a:t>tích sân vận động, bãi tập:	8.700 m²</a:t>
            </a:r>
            <a:endParaRPr lang="en-US" sz="2400" dirty="0"/>
          </a:p>
          <a:p>
            <a:pPr lvl="0"/>
            <a:r>
              <a:rPr lang="vi-VN" sz="2400" dirty="0"/>
              <a:t>Diện tích vườn hoa, cây cảnh:		2.000 m²</a:t>
            </a:r>
            <a:endParaRPr lang="en-US" sz="2400" dirty="0"/>
          </a:p>
          <a:p>
            <a:pPr lvl="0"/>
            <a:r>
              <a:rPr lang="vi-VN" sz="2400" dirty="0"/>
              <a:t>Diện tích Hội trường: 		   	   848 m²</a:t>
            </a:r>
            <a:endParaRPr lang="en-US" sz="2400" dirty="0"/>
          </a:p>
          <a:p>
            <a:r>
              <a:rPr lang="vi-VN" sz="2400" dirty="0" smtClean="0"/>
              <a:t>Đường </a:t>
            </a:r>
            <a:r>
              <a:rPr lang="vi-VN" sz="2400" dirty="0"/>
              <a:t>nội bộ: 			   	   583 m</a:t>
            </a:r>
            <a:endParaRPr lang="en-US" sz="2400" dirty="0"/>
          </a:p>
          <a:p>
            <a:pPr marL="0" indent="0">
              <a:buNone/>
            </a:pPr>
            <a:r>
              <a:rPr lang="vi-VN" sz="2800" dirty="0"/>
              <a:t/>
            </a:r>
            <a:br>
              <a:rPr lang="vi-VN" sz="2800" dirty="0"/>
            </a:br>
            <a:endParaRPr lang="en-US" sz="2800" dirty="0">
              <a:latin typeface="Times New Roman" pitchFamily="18" charset="0"/>
              <a:cs typeface="Times New Roman" pitchFamily="18" charset="0"/>
            </a:endParaRPr>
          </a:p>
        </p:txBody>
      </p:sp>
      <p:sp>
        <p:nvSpPr>
          <p:cNvPr id="104" name="Rectangle 2"/>
          <p:cNvSpPr txBox="1">
            <a:spLocks noChangeArrowheads="1"/>
          </p:cNvSpPr>
          <p:nvPr/>
        </p:nvSpPr>
        <p:spPr bwMode="white">
          <a:xfrm>
            <a:off x="114300" y="76200"/>
            <a:ext cx="8763000" cy="990600"/>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2200" dirty="0" err="1"/>
              <a:t>Trường</a:t>
            </a:r>
            <a:r>
              <a:rPr lang="en-US" sz="2200" dirty="0"/>
              <a:t>  Cao </a:t>
            </a:r>
            <a:r>
              <a:rPr lang="en-US" sz="2200" dirty="0" err="1"/>
              <a:t>đẳng</a:t>
            </a:r>
            <a:r>
              <a:rPr lang="en-US" sz="2200" dirty="0"/>
              <a:t> </a:t>
            </a:r>
            <a:r>
              <a:rPr lang="en-US" sz="2200" dirty="0" err="1"/>
              <a:t>Kỹ</a:t>
            </a:r>
            <a:r>
              <a:rPr lang="en-US" sz="2200" dirty="0"/>
              <a:t> </a:t>
            </a:r>
            <a:r>
              <a:rPr lang="en-US" sz="2200" dirty="0" err="1"/>
              <a:t>thuật</a:t>
            </a:r>
            <a:r>
              <a:rPr lang="en-US" sz="2200" dirty="0"/>
              <a:t> </a:t>
            </a:r>
            <a:r>
              <a:rPr lang="en-US" sz="2200" dirty="0" err="1"/>
              <a:t>Lý</a:t>
            </a:r>
            <a:r>
              <a:rPr lang="en-US" sz="2200" dirty="0"/>
              <a:t> </a:t>
            </a:r>
            <a:r>
              <a:rPr lang="en-US" sz="2200" dirty="0" err="1"/>
              <a:t>Tự</a:t>
            </a:r>
            <a:r>
              <a:rPr lang="en-US" sz="2200" dirty="0"/>
              <a:t> </a:t>
            </a:r>
            <a:r>
              <a:rPr lang="en-US" sz="2200" dirty="0" err="1"/>
              <a:t>Trọng</a:t>
            </a:r>
            <a:r>
              <a:rPr lang="en-US" sz="2200" dirty="0"/>
              <a:t> TP. </a:t>
            </a:r>
            <a:r>
              <a:rPr lang="en-US" sz="2200" dirty="0" err="1"/>
              <a:t>Hồ</a:t>
            </a:r>
            <a:r>
              <a:rPr lang="en-US" sz="2200" dirty="0"/>
              <a:t> </a:t>
            </a:r>
            <a:r>
              <a:rPr lang="en-US" sz="2200" dirty="0" err="1"/>
              <a:t>Chí</a:t>
            </a:r>
            <a:r>
              <a:rPr lang="en-US" sz="2200" dirty="0"/>
              <a:t> Minh</a:t>
            </a:r>
          </a:p>
          <a:p>
            <a:r>
              <a:rPr lang="en-US" sz="2200" dirty="0"/>
              <a:t>ĐC:  390 </a:t>
            </a:r>
            <a:r>
              <a:rPr lang="en-US" sz="2200" dirty="0" err="1"/>
              <a:t>Hoàng</a:t>
            </a:r>
            <a:r>
              <a:rPr lang="en-US" sz="2200" dirty="0"/>
              <a:t> </a:t>
            </a:r>
            <a:r>
              <a:rPr lang="en-US" sz="2200" dirty="0" err="1"/>
              <a:t>Văn</a:t>
            </a:r>
            <a:r>
              <a:rPr lang="en-US" sz="2200" dirty="0"/>
              <a:t> </a:t>
            </a:r>
            <a:r>
              <a:rPr lang="en-US" sz="2200" dirty="0" err="1"/>
              <a:t>Thụ</a:t>
            </a:r>
            <a:r>
              <a:rPr lang="en-US" sz="2200" dirty="0"/>
              <a:t>, P. 4, Q. </a:t>
            </a:r>
            <a:r>
              <a:rPr lang="en-US" sz="2200" dirty="0" err="1"/>
              <a:t>Tân</a:t>
            </a:r>
            <a:r>
              <a:rPr lang="en-US" sz="2200" dirty="0"/>
              <a:t> </a:t>
            </a:r>
            <a:r>
              <a:rPr lang="en-US" sz="2200" dirty="0" err="1"/>
              <a:t>Bình</a:t>
            </a:r>
            <a:r>
              <a:rPr lang="en-US" sz="2200" dirty="0"/>
              <a:t>, TP. </a:t>
            </a:r>
            <a:r>
              <a:rPr lang="en-US" sz="2200" dirty="0" err="1"/>
              <a:t>Hồ</a:t>
            </a:r>
            <a:r>
              <a:rPr lang="en-US" sz="2200" dirty="0"/>
              <a:t> </a:t>
            </a:r>
            <a:r>
              <a:rPr lang="en-US" sz="2200" dirty="0" err="1"/>
              <a:t>Chí</a:t>
            </a:r>
            <a:r>
              <a:rPr lang="en-US" sz="2200" dirty="0"/>
              <a:t> Minh</a:t>
            </a:r>
          </a:p>
        </p:txBody>
      </p:sp>
    </p:spTree>
    <p:extLst>
      <p:ext uri="{BB962C8B-B14F-4D97-AF65-F5344CB8AC3E}">
        <p14:creationId xmlns:p14="http://schemas.microsoft.com/office/powerpoint/2010/main" val="35731058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Rectangle 2"/>
          <p:cNvSpPr txBox="1">
            <a:spLocks noChangeArrowheads="1"/>
          </p:cNvSpPr>
          <p:nvPr/>
        </p:nvSpPr>
        <p:spPr bwMode="white">
          <a:xfrm>
            <a:off x="76200" y="360218"/>
            <a:ext cx="87630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3200" dirty="0"/>
              <a:t>HỆ THỐNG TỔ CHỨC</a:t>
            </a:r>
            <a:endParaRPr lang="en-US" sz="1800" dirty="0">
              <a:latin typeface="Times New Roman" pitchFamily="18" charset="0"/>
              <a:cs typeface="Times New Roman" pitchFamily="18" charset="0"/>
            </a:endParaRPr>
          </a:p>
        </p:txBody>
      </p:sp>
      <p:pic>
        <p:nvPicPr>
          <p:cNvPr id="14338" name="Picture 2" descr="http://lttc.edu.vn/Resource/Upload/flash/sodo/SO%20D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 y="999980"/>
            <a:ext cx="8915400" cy="5781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52840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5"/>
          <p:cNvSpPr>
            <a:spLocks noGrp="1" noChangeArrowheads="1"/>
          </p:cNvSpPr>
          <p:nvPr>
            <p:ph type="title"/>
          </p:nvPr>
        </p:nvSpPr>
        <p:spPr>
          <a:xfrm>
            <a:off x="457200" y="304800"/>
            <a:ext cx="8229600" cy="563562"/>
          </a:xfrm>
        </p:spPr>
        <p:txBody>
          <a:bodyPr/>
          <a:lstStyle/>
          <a:p>
            <a:r>
              <a:rPr lang="en-US" sz="3600" dirty="0" smtClean="0">
                <a:latin typeface="Times New Roman" pitchFamily="18" charset="0"/>
                <a:cs typeface="Times New Roman" pitchFamily="18" charset="0"/>
              </a:rPr>
              <a:t>CÁC KHOA CHUYÊN NGÀNH</a:t>
            </a:r>
            <a:endParaRPr lang="en-US" sz="3600" dirty="0">
              <a:latin typeface="Times New Roman" pitchFamily="18" charset="0"/>
              <a:cs typeface="Times New Roman" pitchFamily="18" charset="0"/>
            </a:endParaRPr>
          </a:p>
        </p:txBody>
      </p:sp>
      <p:sp>
        <p:nvSpPr>
          <p:cNvPr id="20" name="Rectangle 6"/>
          <p:cNvSpPr txBox="1">
            <a:spLocks noChangeArrowheads="1"/>
          </p:cNvSpPr>
          <p:nvPr/>
        </p:nvSpPr>
        <p:spPr bwMode="auto">
          <a:xfrm>
            <a:off x="152400" y="838200"/>
            <a:ext cx="847725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tx2"/>
              </a:buClr>
              <a:buSzPct val="115000"/>
              <a:buFont typeface="Wingdings" pitchFamily="2" charset="2"/>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r>
              <a:rPr lang="en-US" sz="2400" dirty="0" smtClean="0">
                <a:latin typeface="Times New Roman" pitchFamily="18" charset="0"/>
                <a:cs typeface="Times New Roman" pitchFamily="18" charset="0"/>
              </a:rPr>
              <a:t>T</a:t>
            </a:r>
            <a:r>
              <a:rPr lang="vi-VN" sz="2400" dirty="0" smtClean="0">
                <a:latin typeface="Times New Roman" pitchFamily="18" charset="0"/>
                <a:cs typeface="Times New Roman" pitchFamily="18" charset="0"/>
              </a:rPr>
              <a:t>hành lập từ 3/2/1986</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thành</a:t>
            </a:r>
            <a:r>
              <a:rPr lang="vi-VN" sz="2400" dirty="0" smtClean="0">
                <a:latin typeface="Times New Roman" pitchFamily="18" charset="0"/>
                <a:cs typeface="Times New Roman" pitchFamily="18" charset="0"/>
              </a:rPr>
              <a:t> Trường Cao đẳng Kỹ thuật Lý Tự Trọng </a:t>
            </a:r>
            <a:r>
              <a:rPr lang="en-US" sz="2400" dirty="0" smtClean="0">
                <a:latin typeface="Times New Roman" pitchFamily="18" charset="0"/>
                <a:cs typeface="Times New Roman" pitchFamily="18" charset="0"/>
              </a:rPr>
              <a:t>TP. HCM </a:t>
            </a:r>
            <a:r>
              <a:rPr lang="en-US" sz="2400" dirty="0" err="1" smtClean="0">
                <a:latin typeface="Times New Roman" pitchFamily="18" charset="0"/>
                <a:cs typeface="Times New Roman" pitchFamily="18" charset="0"/>
              </a:rPr>
              <a:t>vào</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03 tháng 02 năm </a:t>
            </a:r>
            <a:r>
              <a:rPr lang="vi-VN" sz="2400" dirty="0" smtClean="0">
                <a:latin typeface="Times New Roman" pitchFamily="18" charset="0"/>
                <a:cs typeface="Times New Roman" pitchFamily="18" charset="0"/>
              </a:rPr>
              <a:t>2005. </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Trường </a:t>
            </a:r>
            <a:r>
              <a:rPr lang="en-US" sz="2400" dirty="0" smtClean="0">
                <a:latin typeface="Times New Roman" pitchFamily="18" charset="0"/>
                <a:cs typeface="Times New Roman" pitchFamily="18" charset="0"/>
              </a:rPr>
              <a:t>Đ</a:t>
            </a:r>
            <a:r>
              <a:rPr lang="vi-VN" sz="2400" dirty="0" smtClean="0">
                <a:latin typeface="Times New Roman" pitchFamily="18" charset="0"/>
                <a:cs typeface="Times New Roman" pitchFamily="18" charset="0"/>
              </a:rPr>
              <a:t>ào tạo </a:t>
            </a:r>
            <a:r>
              <a:rPr lang="en-US" sz="2400" dirty="0" smtClean="0">
                <a:latin typeface="Times New Roman" pitchFamily="18" charset="0"/>
                <a:cs typeface="Times New Roman" pitchFamily="18" charset="0"/>
              </a:rPr>
              <a:t>C</a:t>
            </a:r>
            <a:r>
              <a:rPr lang="vi-VN" sz="2400" dirty="0" smtClean="0">
                <a:latin typeface="Times New Roman" pitchFamily="18" charset="0"/>
                <a:cs typeface="Times New Roman" pitchFamily="18" charset="0"/>
              </a:rPr>
              <a:t>ao đẳng và </a:t>
            </a:r>
            <a:r>
              <a:rPr lang="en-US" sz="2400" dirty="0" smtClean="0">
                <a:latin typeface="Times New Roman" pitchFamily="18" charset="0"/>
                <a:cs typeface="Times New Roman" pitchFamily="18" charset="0"/>
              </a:rPr>
              <a:t>T</a:t>
            </a:r>
            <a:r>
              <a:rPr lang="vi-VN" sz="2400" dirty="0" smtClean="0">
                <a:latin typeface="Times New Roman" pitchFamily="18" charset="0"/>
                <a:cs typeface="Times New Roman" pitchFamily="18" charset="0"/>
              </a:rPr>
              <a:t>rung cấp </a:t>
            </a:r>
            <a:r>
              <a:rPr lang="en-US" sz="2400" dirty="0" smtClean="0">
                <a:latin typeface="Times New Roman" pitchFamily="18" charset="0"/>
                <a:cs typeface="Times New Roman" pitchFamily="18" charset="0"/>
              </a:rPr>
              <a:t>C</a:t>
            </a:r>
            <a:r>
              <a:rPr lang="vi-VN" sz="2400" dirty="0" smtClean="0">
                <a:latin typeface="Times New Roman" pitchFamily="18" charset="0"/>
                <a:cs typeface="Times New Roman" pitchFamily="18" charset="0"/>
              </a:rPr>
              <a:t>huyên nghiệp</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
        <p:nvSpPr>
          <p:cNvPr id="120" name="Text Box 79"/>
          <p:cNvSpPr txBox="1">
            <a:spLocks noChangeArrowheads="1"/>
          </p:cNvSpPr>
          <p:nvPr/>
        </p:nvSpPr>
        <p:spPr bwMode="auto">
          <a:xfrm>
            <a:off x="266178" y="5546720"/>
            <a:ext cx="86268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Ô </a:t>
            </a:r>
            <a:r>
              <a:rPr lang="en-US" sz="1600" b="1" dirty="0" err="1" smtClean="0">
                <a:solidFill>
                  <a:srgbClr val="FFFF00"/>
                </a:solidFill>
                <a:latin typeface="Times New Roman" pitchFamily="18" charset="0"/>
                <a:cs typeface="Times New Roman" pitchFamily="18" charset="0"/>
              </a:rPr>
              <a:t>tô</a:t>
            </a:r>
            <a:endParaRPr lang="en-US" sz="1600" b="1" dirty="0">
              <a:solidFill>
                <a:srgbClr val="FFFF00"/>
              </a:solidFill>
              <a:latin typeface="Times New Roman" pitchFamily="18" charset="0"/>
              <a:cs typeface="Times New Roman" pitchFamily="18" charset="0"/>
            </a:endParaRPr>
          </a:p>
        </p:txBody>
      </p:sp>
      <p:sp>
        <p:nvSpPr>
          <p:cNvPr id="121" name="Text Box 79"/>
          <p:cNvSpPr txBox="1">
            <a:spLocks noChangeArrowheads="1"/>
          </p:cNvSpPr>
          <p:nvPr/>
        </p:nvSpPr>
        <p:spPr bwMode="auto">
          <a:xfrm>
            <a:off x="-76200" y="4419600"/>
            <a:ext cx="91611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May</a:t>
            </a:r>
            <a:endParaRPr lang="en-US" sz="1600" b="1" dirty="0">
              <a:solidFill>
                <a:srgbClr val="FFFF00"/>
              </a:solidFill>
              <a:latin typeface="Times New Roman" pitchFamily="18" charset="0"/>
              <a:cs typeface="Times New Roman" pitchFamily="18" charset="0"/>
            </a:endParaRPr>
          </a:p>
        </p:txBody>
      </p:sp>
      <p:sp>
        <p:nvSpPr>
          <p:cNvPr id="122" name="Text Box 79"/>
          <p:cNvSpPr txBox="1">
            <a:spLocks noChangeArrowheads="1"/>
          </p:cNvSpPr>
          <p:nvPr/>
        </p:nvSpPr>
        <p:spPr bwMode="auto">
          <a:xfrm>
            <a:off x="375213" y="2848381"/>
            <a:ext cx="91611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CNTT</a:t>
            </a:r>
            <a:endParaRPr lang="en-US" sz="1600" b="1" dirty="0">
              <a:solidFill>
                <a:srgbClr val="FFFF00"/>
              </a:solidFill>
              <a:latin typeface="Times New Roman" pitchFamily="18" charset="0"/>
              <a:cs typeface="Times New Roman" pitchFamily="18" charset="0"/>
            </a:endParaRPr>
          </a:p>
        </p:txBody>
      </p:sp>
      <p:sp>
        <p:nvSpPr>
          <p:cNvPr id="128" name="Text Box 79"/>
          <p:cNvSpPr txBox="1">
            <a:spLocks noChangeArrowheads="1"/>
          </p:cNvSpPr>
          <p:nvPr/>
        </p:nvSpPr>
        <p:spPr bwMode="auto">
          <a:xfrm>
            <a:off x="8259324" y="3777427"/>
            <a:ext cx="111327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Quản</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trị</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mạng</a:t>
            </a:r>
            <a:endParaRPr lang="en-US" sz="1600" b="1" dirty="0">
              <a:solidFill>
                <a:srgbClr val="FFC000"/>
              </a:solidFill>
              <a:latin typeface="Times New Roman" pitchFamily="18" charset="0"/>
              <a:cs typeface="Times New Roman" pitchFamily="18" charset="0"/>
            </a:endParaRPr>
          </a:p>
        </p:txBody>
      </p:sp>
      <p:grpSp>
        <p:nvGrpSpPr>
          <p:cNvPr id="2" name="Group 1"/>
          <p:cNvGrpSpPr/>
          <p:nvPr/>
        </p:nvGrpSpPr>
        <p:grpSpPr>
          <a:xfrm>
            <a:off x="472134" y="2209800"/>
            <a:ext cx="8519465" cy="4324388"/>
            <a:chOff x="916113" y="3003618"/>
            <a:chExt cx="7713537" cy="4024404"/>
          </a:xfrm>
        </p:grpSpPr>
        <p:sp>
          <p:nvSpPr>
            <p:cNvPr id="21" name="AutoShape 44"/>
            <p:cNvSpPr>
              <a:spLocks noChangeArrowheads="1"/>
            </p:cNvSpPr>
            <p:nvPr/>
          </p:nvSpPr>
          <p:spPr bwMode="invGray">
            <a:xfrm rot="18571759">
              <a:off x="2404450" y="4142451"/>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2" name="AutoShape 45"/>
            <p:cNvSpPr>
              <a:spLocks noChangeArrowheads="1"/>
            </p:cNvSpPr>
            <p:nvPr/>
          </p:nvSpPr>
          <p:spPr bwMode="invGray">
            <a:xfrm rot="2527745">
              <a:off x="2479465" y="5389123"/>
              <a:ext cx="557784" cy="246888"/>
            </a:xfrm>
            <a:prstGeom prst="rightArrow">
              <a:avLst>
                <a:gd name="adj1" fmla="val 35167"/>
                <a:gd name="adj2" fmla="val 111028"/>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3" name="AutoShape 46"/>
            <p:cNvSpPr>
              <a:spLocks noChangeArrowheads="1"/>
            </p:cNvSpPr>
            <p:nvPr/>
          </p:nvSpPr>
          <p:spPr bwMode="invGray">
            <a:xfrm rot="13706890">
              <a:off x="1446277" y="4157965"/>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5" name="AutoShape 47"/>
            <p:cNvSpPr>
              <a:spLocks noChangeArrowheads="1"/>
            </p:cNvSpPr>
            <p:nvPr/>
          </p:nvSpPr>
          <p:spPr bwMode="invGray">
            <a:xfrm rot="7535209">
              <a:off x="1433023" y="5369114"/>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6" name="AutoShape 48"/>
            <p:cNvSpPr>
              <a:spLocks noChangeArrowheads="1"/>
            </p:cNvSpPr>
            <p:nvPr/>
          </p:nvSpPr>
          <p:spPr bwMode="invGray">
            <a:xfrm>
              <a:off x="2722119" y="4745040"/>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7" name="AutoShape 49"/>
            <p:cNvSpPr>
              <a:spLocks noChangeArrowheads="1"/>
            </p:cNvSpPr>
            <p:nvPr/>
          </p:nvSpPr>
          <p:spPr bwMode="invGray">
            <a:xfrm rot="10800000">
              <a:off x="1224574" y="4769539"/>
              <a:ext cx="555534" cy="246857"/>
            </a:xfrm>
            <a:prstGeom prst="rightArrow">
              <a:avLst>
                <a:gd name="adj1" fmla="val 35167"/>
                <a:gd name="adj2" fmla="val 121041"/>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8" name="Oval 50"/>
            <p:cNvSpPr>
              <a:spLocks noChangeArrowheads="1"/>
            </p:cNvSpPr>
            <p:nvPr/>
          </p:nvSpPr>
          <p:spPr bwMode="black">
            <a:xfrm>
              <a:off x="1077245" y="3659061"/>
              <a:ext cx="2348708" cy="2478581"/>
            </a:xfrm>
            <a:prstGeom prst="ellipse">
              <a:avLst/>
            </a:prstGeom>
            <a:noFill/>
            <a:ln w="38100" algn="ctr">
              <a:solidFill>
                <a:schemeClr val="tx2"/>
              </a:solidFill>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29" name="Group 51"/>
            <p:cNvGrpSpPr>
              <a:grpSpLocks/>
            </p:cNvGrpSpPr>
            <p:nvPr/>
          </p:nvGrpSpPr>
          <p:grpSpPr bwMode="auto">
            <a:xfrm>
              <a:off x="916113" y="4748759"/>
              <a:ext cx="322263" cy="310477"/>
              <a:chOff x="1973" y="1706"/>
              <a:chExt cx="227" cy="227"/>
            </a:xfrm>
          </p:grpSpPr>
          <p:sp>
            <p:nvSpPr>
              <p:cNvPr id="30" name="Oval 52"/>
              <p:cNvSpPr>
                <a:spLocks noChangeArrowheads="1"/>
              </p:cNvSpPr>
              <p:nvPr/>
            </p:nvSpPr>
            <p:spPr bwMode="gray">
              <a:xfrm>
                <a:off x="1973"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31" name="Oval 53"/>
              <p:cNvSpPr>
                <a:spLocks noChangeArrowheads="1"/>
              </p:cNvSpPr>
              <p:nvPr/>
            </p:nvSpPr>
            <p:spPr bwMode="gray">
              <a:xfrm>
                <a:off x="1983"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32" name="Group 54"/>
            <p:cNvGrpSpPr>
              <a:grpSpLocks/>
            </p:cNvGrpSpPr>
            <p:nvPr/>
          </p:nvGrpSpPr>
          <p:grpSpPr bwMode="auto">
            <a:xfrm>
              <a:off x="1298159" y="5686950"/>
              <a:ext cx="298388" cy="302562"/>
              <a:chOff x="1565" y="2659"/>
              <a:chExt cx="227" cy="227"/>
            </a:xfrm>
          </p:grpSpPr>
          <p:sp>
            <p:nvSpPr>
              <p:cNvPr id="33"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34"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35" name="Group 57"/>
            <p:cNvGrpSpPr>
              <a:grpSpLocks/>
            </p:cNvGrpSpPr>
            <p:nvPr/>
          </p:nvGrpSpPr>
          <p:grpSpPr bwMode="auto">
            <a:xfrm>
              <a:off x="2923165" y="5635501"/>
              <a:ext cx="292100" cy="274637"/>
              <a:chOff x="2109" y="3612"/>
              <a:chExt cx="184" cy="173"/>
            </a:xfrm>
          </p:grpSpPr>
          <p:sp>
            <p:nvSpPr>
              <p:cNvPr id="36" name="Oval 58"/>
              <p:cNvSpPr>
                <a:spLocks noChangeArrowheads="1"/>
              </p:cNvSpPr>
              <p:nvPr/>
            </p:nvSpPr>
            <p:spPr bwMode="gray">
              <a:xfrm>
                <a:off x="2109" y="3612"/>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37" name="Oval 59"/>
              <p:cNvSpPr>
                <a:spLocks noChangeArrowheads="1"/>
              </p:cNvSpPr>
              <p:nvPr/>
            </p:nvSpPr>
            <p:spPr bwMode="gray">
              <a:xfrm>
                <a:off x="2119" y="3631"/>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38" name="Group 60"/>
            <p:cNvGrpSpPr>
              <a:grpSpLocks/>
            </p:cNvGrpSpPr>
            <p:nvPr/>
          </p:nvGrpSpPr>
          <p:grpSpPr bwMode="auto">
            <a:xfrm>
              <a:off x="1301272" y="3853529"/>
              <a:ext cx="295275" cy="276225"/>
              <a:chOff x="3470" y="1706"/>
              <a:chExt cx="227" cy="227"/>
            </a:xfrm>
          </p:grpSpPr>
          <p:sp>
            <p:nvSpPr>
              <p:cNvPr id="39" name="Oval 61"/>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0" name="Oval 62"/>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41" name="Group 63"/>
            <p:cNvGrpSpPr>
              <a:grpSpLocks/>
            </p:cNvGrpSpPr>
            <p:nvPr/>
          </p:nvGrpSpPr>
          <p:grpSpPr bwMode="auto">
            <a:xfrm>
              <a:off x="2819399" y="3794769"/>
              <a:ext cx="292608" cy="274320"/>
              <a:chOff x="3923" y="2659"/>
              <a:chExt cx="227" cy="227"/>
            </a:xfrm>
          </p:grpSpPr>
          <p:sp>
            <p:nvSpPr>
              <p:cNvPr id="42" name="Oval 64"/>
              <p:cNvSpPr>
                <a:spLocks noChangeArrowheads="1"/>
              </p:cNvSpPr>
              <p:nvPr/>
            </p:nvSpPr>
            <p:spPr bwMode="gray">
              <a:xfrm>
                <a:off x="3923"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3" name="Oval 65"/>
              <p:cNvSpPr>
                <a:spLocks noChangeArrowheads="1"/>
              </p:cNvSpPr>
              <p:nvPr/>
            </p:nvSpPr>
            <p:spPr bwMode="gray">
              <a:xfrm>
                <a:off x="3933"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44" name="Group 66"/>
            <p:cNvGrpSpPr>
              <a:grpSpLocks/>
            </p:cNvGrpSpPr>
            <p:nvPr/>
          </p:nvGrpSpPr>
          <p:grpSpPr bwMode="auto">
            <a:xfrm>
              <a:off x="3279903" y="4722686"/>
              <a:ext cx="292100" cy="274637"/>
              <a:chOff x="3515" y="3521"/>
              <a:chExt cx="184" cy="173"/>
            </a:xfrm>
          </p:grpSpPr>
          <p:sp>
            <p:nvSpPr>
              <p:cNvPr id="45" name="Oval 67"/>
              <p:cNvSpPr>
                <a:spLocks noChangeArrowheads="1"/>
              </p:cNvSpPr>
              <p:nvPr/>
            </p:nvSpPr>
            <p:spPr bwMode="gray">
              <a:xfrm>
                <a:off x="3515" y="3521"/>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6" name="Oval 68"/>
              <p:cNvSpPr>
                <a:spLocks noChangeArrowheads="1"/>
              </p:cNvSpPr>
              <p:nvPr/>
            </p:nvSpPr>
            <p:spPr bwMode="gray">
              <a:xfrm>
                <a:off x="3525" y="3540"/>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
          <p:nvSpPr>
            <p:cNvPr id="47" name="Oval 69"/>
            <p:cNvSpPr>
              <a:spLocks noChangeArrowheads="1"/>
            </p:cNvSpPr>
            <p:nvPr/>
          </p:nvSpPr>
          <p:spPr bwMode="gray">
            <a:xfrm>
              <a:off x="1680457" y="4359401"/>
              <a:ext cx="1108074" cy="118351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48" name="Oval 70"/>
            <p:cNvSpPr>
              <a:spLocks noChangeArrowheads="1"/>
            </p:cNvSpPr>
            <p:nvPr/>
          </p:nvSpPr>
          <p:spPr bwMode="gray">
            <a:xfrm>
              <a:off x="1685218" y="4383213"/>
              <a:ext cx="1108075" cy="1183519"/>
            </a:xfrm>
            <a:prstGeom prst="ellipse">
              <a:avLst/>
            </a:prstGeom>
            <a:gradFill rotWithShape="1">
              <a:gsLst>
                <a:gs pos="0">
                  <a:schemeClr val="hlink">
                    <a:alpha val="32001"/>
                  </a:schemeClr>
                </a:gs>
                <a:gs pos="100000">
                  <a:schemeClr val="hlink">
                    <a:gamma/>
                    <a:shade val="46275"/>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49" name="Oval 71"/>
            <p:cNvSpPr>
              <a:spLocks noChangeArrowheads="1"/>
            </p:cNvSpPr>
            <p:nvPr/>
          </p:nvSpPr>
          <p:spPr bwMode="gray">
            <a:xfrm>
              <a:off x="1793772" y="4400559"/>
              <a:ext cx="963346" cy="1028937"/>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50" name="Oval 72"/>
            <p:cNvSpPr>
              <a:spLocks noChangeArrowheads="1"/>
            </p:cNvSpPr>
            <p:nvPr/>
          </p:nvSpPr>
          <p:spPr bwMode="gray">
            <a:xfrm>
              <a:off x="1680458" y="4373572"/>
              <a:ext cx="1059198" cy="1169348"/>
            </a:xfrm>
            <a:prstGeom prst="ellipse">
              <a:avLst/>
            </a:prstGeom>
            <a:gradFill rotWithShape="1">
              <a:gsLst>
                <a:gs pos="0">
                  <a:schemeClr val="hlink">
                    <a:gamma/>
                    <a:shade val="63529"/>
                    <a:invGamma/>
                  </a:schemeClr>
                </a:gs>
                <a:gs pos="100000">
                  <a:schemeClr val="hlink">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51" name="Group 85"/>
            <p:cNvGrpSpPr>
              <a:grpSpLocks/>
            </p:cNvGrpSpPr>
            <p:nvPr/>
          </p:nvGrpSpPr>
          <p:grpSpPr bwMode="auto">
            <a:xfrm>
              <a:off x="1743955" y="4497172"/>
              <a:ext cx="990600" cy="932323"/>
              <a:chOff x="2416" y="1750"/>
              <a:chExt cx="959" cy="959"/>
            </a:xfrm>
          </p:grpSpPr>
          <p:sp>
            <p:nvSpPr>
              <p:cNvPr id="52" name="Oval 73"/>
              <p:cNvSpPr>
                <a:spLocks noChangeArrowheads="1"/>
              </p:cNvSpPr>
              <p:nvPr/>
            </p:nvSpPr>
            <p:spPr bwMode="gray">
              <a:xfrm>
                <a:off x="2416" y="1750"/>
                <a:ext cx="959" cy="959"/>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53" name="Oval 74"/>
              <p:cNvSpPr>
                <a:spLocks noChangeArrowheads="1"/>
              </p:cNvSpPr>
              <p:nvPr/>
            </p:nvSpPr>
            <p:spPr bwMode="gray">
              <a:xfrm>
                <a:off x="2430" y="1762"/>
                <a:ext cx="927" cy="928"/>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4" name="Oval 75"/>
              <p:cNvSpPr>
                <a:spLocks noChangeArrowheads="1"/>
              </p:cNvSpPr>
              <p:nvPr/>
            </p:nvSpPr>
            <p:spPr bwMode="gray">
              <a:xfrm>
                <a:off x="2441" y="1768"/>
                <a:ext cx="906" cy="904"/>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5" name="Oval 76"/>
              <p:cNvSpPr>
                <a:spLocks noChangeArrowheads="1"/>
              </p:cNvSpPr>
              <p:nvPr/>
            </p:nvSpPr>
            <p:spPr bwMode="gray">
              <a:xfrm>
                <a:off x="2451" y="1777"/>
                <a:ext cx="861" cy="845"/>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6" name="Oval 77"/>
              <p:cNvSpPr>
                <a:spLocks noChangeArrowheads="1"/>
              </p:cNvSpPr>
              <p:nvPr/>
            </p:nvSpPr>
            <p:spPr bwMode="gray">
              <a:xfrm>
                <a:off x="2502" y="1800"/>
                <a:ext cx="765" cy="687"/>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64" name="Text Box 78"/>
            <p:cNvSpPr txBox="1">
              <a:spLocks noChangeArrowheads="1"/>
            </p:cNvSpPr>
            <p:nvPr/>
          </p:nvSpPr>
          <p:spPr bwMode="gray">
            <a:xfrm>
              <a:off x="1794440" y="4710714"/>
              <a:ext cx="86690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400" b="1" dirty="0" smtClean="0">
                  <a:solidFill>
                    <a:srgbClr val="000000"/>
                  </a:solidFill>
                  <a:latin typeface="Times New Roman" pitchFamily="18" charset="0"/>
                  <a:cs typeface="Times New Roman" pitchFamily="18" charset="0"/>
                </a:rPr>
                <a:t>CAO ĐẲNG</a:t>
              </a:r>
              <a:endParaRPr lang="en-US" sz="1400" b="1" dirty="0">
                <a:solidFill>
                  <a:srgbClr val="000000"/>
                </a:solidFill>
                <a:latin typeface="Times New Roman" pitchFamily="18" charset="0"/>
                <a:cs typeface="Times New Roman" pitchFamily="18" charset="0"/>
              </a:endParaRPr>
            </a:p>
          </p:txBody>
        </p:sp>
        <p:sp>
          <p:nvSpPr>
            <p:cNvPr id="65" name="Text Box 79"/>
            <p:cNvSpPr txBox="1">
              <a:spLocks noChangeArrowheads="1"/>
            </p:cNvSpPr>
            <p:nvPr/>
          </p:nvSpPr>
          <p:spPr bwMode="auto">
            <a:xfrm>
              <a:off x="3084455" y="3407920"/>
              <a:ext cx="137160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a:t>
              </a:r>
              <a:r>
                <a:rPr lang="en-US" sz="1600" b="1" dirty="0" err="1" smtClean="0">
                  <a:solidFill>
                    <a:srgbClr val="FFFF00"/>
                  </a:solidFill>
                  <a:latin typeface="Times New Roman" pitchFamily="18" charset="0"/>
                  <a:cs typeface="Times New Roman" pitchFamily="18" charset="0"/>
                </a:rPr>
                <a:t>Điện</a:t>
              </a:r>
              <a:r>
                <a:rPr lang="en-US" sz="1600" b="1" dirty="0" smtClean="0">
                  <a:solidFill>
                    <a:srgbClr val="FFFF00"/>
                  </a:solidFill>
                  <a:latin typeface="Times New Roman" pitchFamily="18" charset="0"/>
                  <a:cs typeface="Times New Roman" pitchFamily="18" charset="0"/>
                </a:rPr>
                <a:t> - </a:t>
              </a:r>
              <a:r>
                <a:rPr lang="en-US" sz="1600" b="1" dirty="0" err="1" smtClean="0">
                  <a:solidFill>
                    <a:srgbClr val="FFFF00"/>
                  </a:solidFill>
                  <a:latin typeface="Times New Roman" pitchFamily="18" charset="0"/>
                  <a:cs typeface="Times New Roman" pitchFamily="18" charset="0"/>
                </a:rPr>
                <a:t>Điện</a:t>
              </a:r>
              <a:r>
                <a:rPr lang="en-US" sz="1600" b="1" dirty="0" smtClean="0">
                  <a:solidFill>
                    <a:srgbClr val="FFFF00"/>
                  </a:solidFill>
                  <a:latin typeface="Times New Roman" pitchFamily="18" charset="0"/>
                  <a:cs typeface="Times New Roman" pitchFamily="18" charset="0"/>
                </a:rPr>
                <a:t> </a:t>
              </a:r>
              <a:r>
                <a:rPr lang="en-US" sz="1600" b="1" dirty="0" err="1" smtClean="0">
                  <a:solidFill>
                    <a:srgbClr val="FFFF00"/>
                  </a:solidFill>
                  <a:latin typeface="Times New Roman" pitchFamily="18" charset="0"/>
                  <a:cs typeface="Times New Roman" pitchFamily="18" charset="0"/>
                </a:rPr>
                <a:t>tử</a:t>
              </a:r>
              <a:endParaRPr lang="en-US" sz="1600" b="1" dirty="0">
                <a:solidFill>
                  <a:srgbClr val="FFFF00"/>
                </a:solidFill>
                <a:latin typeface="Times New Roman" pitchFamily="18" charset="0"/>
                <a:cs typeface="Times New Roman" pitchFamily="18" charset="0"/>
              </a:endParaRPr>
            </a:p>
          </p:txBody>
        </p:sp>
        <p:sp>
          <p:nvSpPr>
            <p:cNvPr id="66" name="AutoShape 44"/>
            <p:cNvSpPr>
              <a:spLocks noChangeArrowheads="1"/>
            </p:cNvSpPr>
            <p:nvPr/>
          </p:nvSpPr>
          <p:spPr bwMode="invGray">
            <a:xfrm rot="19320645">
              <a:off x="6987038" y="4200069"/>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7" name="AutoShape 45"/>
            <p:cNvSpPr>
              <a:spLocks noChangeArrowheads="1"/>
            </p:cNvSpPr>
            <p:nvPr/>
          </p:nvSpPr>
          <p:spPr bwMode="invGray">
            <a:xfrm rot="2301468">
              <a:off x="7064992" y="5180814"/>
              <a:ext cx="557784" cy="246888"/>
            </a:xfrm>
            <a:prstGeom prst="rightArrow">
              <a:avLst>
                <a:gd name="adj1" fmla="val 35167"/>
                <a:gd name="adj2" fmla="val 111028"/>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8" name="AutoShape 46"/>
            <p:cNvSpPr>
              <a:spLocks noChangeArrowheads="1"/>
            </p:cNvSpPr>
            <p:nvPr/>
          </p:nvSpPr>
          <p:spPr bwMode="invGray">
            <a:xfrm rot="14405733">
              <a:off x="6039252" y="4032228"/>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69" name="AutoShape 47"/>
            <p:cNvSpPr>
              <a:spLocks noChangeArrowheads="1"/>
            </p:cNvSpPr>
            <p:nvPr/>
          </p:nvSpPr>
          <p:spPr bwMode="invGray">
            <a:xfrm rot="7535209">
              <a:off x="6039252" y="5360543"/>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0" name="AutoShape 48"/>
            <p:cNvSpPr>
              <a:spLocks noChangeArrowheads="1"/>
            </p:cNvSpPr>
            <p:nvPr/>
          </p:nvSpPr>
          <p:spPr bwMode="invGray">
            <a:xfrm>
              <a:off x="7207474" y="4682412"/>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1" name="AutoShape 49"/>
            <p:cNvSpPr>
              <a:spLocks noChangeArrowheads="1"/>
            </p:cNvSpPr>
            <p:nvPr/>
          </p:nvSpPr>
          <p:spPr bwMode="invGray">
            <a:xfrm rot="12167239">
              <a:off x="5738658" y="4413201"/>
              <a:ext cx="555534" cy="246857"/>
            </a:xfrm>
            <a:prstGeom prst="rightArrow">
              <a:avLst>
                <a:gd name="adj1" fmla="val 35167"/>
                <a:gd name="adj2" fmla="val 121041"/>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72" name="Oval 50"/>
            <p:cNvSpPr>
              <a:spLocks noChangeArrowheads="1"/>
            </p:cNvSpPr>
            <p:nvPr/>
          </p:nvSpPr>
          <p:spPr bwMode="black">
            <a:xfrm>
              <a:off x="5562600" y="3596433"/>
              <a:ext cx="2348708" cy="2478581"/>
            </a:xfrm>
            <a:prstGeom prst="ellipse">
              <a:avLst/>
            </a:prstGeom>
            <a:noFill/>
            <a:ln w="38100" algn="ctr">
              <a:solidFill>
                <a:schemeClr val="tx2"/>
              </a:solidFill>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73" name="Group 51"/>
            <p:cNvGrpSpPr>
              <a:grpSpLocks/>
            </p:cNvGrpSpPr>
            <p:nvPr/>
          </p:nvGrpSpPr>
          <p:grpSpPr bwMode="auto">
            <a:xfrm>
              <a:off x="5468902" y="4221521"/>
              <a:ext cx="322263" cy="310477"/>
              <a:chOff x="1973" y="1706"/>
              <a:chExt cx="227" cy="227"/>
            </a:xfrm>
          </p:grpSpPr>
          <p:sp>
            <p:nvSpPr>
              <p:cNvPr id="74" name="Oval 52"/>
              <p:cNvSpPr>
                <a:spLocks noChangeArrowheads="1"/>
              </p:cNvSpPr>
              <p:nvPr/>
            </p:nvSpPr>
            <p:spPr bwMode="gray">
              <a:xfrm>
                <a:off x="1973"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75" name="Oval 53"/>
              <p:cNvSpPr>
                <a:spLocks noChangeArrowheads="1"/>
              </p:cNvSpPr>
              <p:nvPr/>
            </p:nvSpPr>
            <p:spPr bwMode="gray">
              <a:xfrm>
                <a:off x="1983"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76" name="Group 54"/>
            <p:cNvGrpSpPr>
              <a:grpSpLocks/>
            </p:cNvGrpSpPr>
            <p:nvPr/>
          </p:nvGrpSpPr>
          <p:grpSpPr bwMode="auto">
            <a:xfrm>
              <a:off x="5462699" y="5089665"/>
              <a:ext cx="298388" cy="302562"/>
              <a:chOff x="1565" y="2659"/>
              <a:chExt cx="227" cy="227"/>
            </a:xfrm>
          </p:grpSpPr>
          <p:sp>
            <p:nvSpPr>
              <p:cNvPr id="77"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78"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79" name="Group 57"/>
            <p:cNvGrpSpPr>
              <a:grpSpLocks/>
            </p:cNvGrpSpPr>
            <p:nvPr/>
          </p:nvGrpSpPr>
          <p:grpSpPr bwMode="auto">
            <a:xfrm>
              <a:off x="7533355" y="5405490"/>
              <a:ext cx="292100" cy="274637"/>
              <a:chOff x="2109" y="3612"/>
              <a:chExt cx="184" cy="173"/>
            </a:xfrm>
          </p:grpSpPr>
          <p:sp>
            <p:nvSpPr>
              <p:cNvPr id="80" name="Oval 58"/>
              <p:cNvSpPr>
                <a:spLocks noChangeArrowheads="1"/>
              </p:cNvSpPr>
              <p:nvPr/>
            </p:nvSpPr>
            <p:spPr bwMode="gray">
              <a:xfrm>
                <a:off x="2109" y="3612"/>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81" name="Oval 59"/>
              <p:cNvSpPr>
                <a:spLocks noChangeArrowheads="1"/>
              </p:cNvSpPr>
              <p:nvPr/>
            </p:nvSpPr>
            <p:spPr bwMode="gray">
              <a:xfrm>
                <a:off x="2119" y="3631"/>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82" name="Group 60"/>
            <p:cNvGrpSpPr>
              <a:grpSpLocks/>
            </p:cNvGrpSpPr>
            <p:nvPr/>
          </p:nvGrpSpPr>
          <p:grpSpPr bwMode="auto">
            <a:xfrm>
              <a:off x="5959859" y="3612527"/>
              <a:ext cx="295275" cy="276225"/>
              <a:chOff x="3470" y="1706"/>
              <a:chExt cx="227" cy="227"/>
            </a:xfrm>
          </p:grpSpPr>
          <p:sp>
            <p:nvSpPr>
              <p:cNvPr id="83" name="Oval 61"/>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84" name="Oval 62"/>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85" name="Group 63"/>
            <p:cNvGrpSpPr>
              <a:grpSpLocks/>
            </p:cNvGrpSpPr>
            <p:nvPr/>
          </p:nvGrpSpPr>
          <p:grpSpPr bwMode="auto">
            <a:xfrm>
              <a:off x="7487223" y="3926703"/>
              <a:ext cx="292608" cy="274320"/>
              <a:chOff x="3923" y="2659"/>
              <a:chExt cx="227" cy="227"/>
            </a:xfrm>
          </p:grpSpPr>
          <p:sp>
            <p:nvSpPr>
              <p:cNvPr id="86" name="Oval 64"/>
              <p:cNvSpPr>
                <a:spLocks noChangeArrowheads="1"/>
              </p:cNvSpPr>
              <p:nvPr/>
            </p:nvSpPr>
            <p:spPr bwMode="gray">
              <a:xfrm>
                <a:off x="3923"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87" name="Oval 65"/>
              <p:cNvSpPr>
                <a:spLocks noChangeArrowheads="1"/>
              </p:cNvSpPr>
              <p:nvPr/>
            </p:nvSpPr>
            <p:spPr bwMode="gray">
              <a:xfrm>
                <a:off x="3933"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88" name="Group 66"/>
            <p:cNvGrpSpPr>
              <a:grpSpLocks/>
            </p:cNvGrpSpPr>
            <p:nvPr/>
          </p:nvGrpSpPr>
          <p:grpSpPr bwMode="auto">
            <a:xfrm>
              <a:off x="7765258" y="4660058"/>
              <a:ext cx="292100" cy="274637"/>
              <a:chOff x="3515" y="3521"/>
              <a:chExt cx="184" cy="173"/>
            </a:xfrm>
          </p:grpSpPr>
          <p:sp>
            <p:nvSpPr>
              <p:cNvPr id="89" name="Oval 67"/>
              <p:cNvSpPr>
                <a:spLocks noChangeArrowheads="1"/>
              </p:cNvSpPr>
              <p:nvPr/>
            </p:nvSpPr>
            <p:spPr bwMode="gray">
              <a:xfrm>
                <a:off x="3515" y="3521"/>
                <a:ext cx="184" cy="173"/>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90" name="Oval 68"/>
              <p:cNvSpPr>
                <a:spLocks noChangeArrowheads="1"/>
              </p:cNvSpPr>
              <p:nvPr/>
            </p:nvSpPr>
            <p:spPr bwMode="gray">
              <a:xfrm>
                <a:off x="3525" y="3540"/>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
          <p:nvSpPr>
            <p:cNvPr id="91" name="Oval 69"/>
            <p:cNvSpPr>
              <a:spLocks noChangeArrowheads="1"/>
            </p:cNvSpPr>
            <p:nvPr/>
          </p:nvSpPr>
          <p:spPr bwMode="gray">
            <a:xfrm>
              <a:off x="6165812" y="4296773"/>
              <a:ext cx="1108074" cy="118351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92" name="Oval 70"/>
            <p:cNvSpPr>
              <a:spLocks noChangeArrowheads="1"/>
            </p:cNvSpPr>
            <p:nvPr/>
          </p:nvSpPr>
          <p:spPr bwMode="gray">
            <a:xfrm>
              <a:off x="6170573" y="4320585"/>
              <a:ext cx="1108075" cy="1183519"/>
            </a:xfrm>
            <a:prstGeom prst="ellipse">
              <a:avLst/>
            </a:prstGeom>
            <a:gradFill rotWithShape="1">
              <a:gsLst>
                <a:gs pos="0">
                  <a:schemeClr val="hlink">
                    <a:alpha val="32001"/>
                  </a:schemeClr>
                </a:gs>
                <a:gs pos="100000">
                  <a:schemeClr val="hlink">
                    <a:gamma/>
                    <a:shade val="46275"/>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93" name="Oval 71"/>
            <p:cNvSpPr>
              <a:spLocks noChangeArrowheads="1"/>
            </p:cNvSpPr>
            <p:nvPr/>
          </p:nvSpPr>
          <p:spPr bwMode="gray">
            <a:xfrm>
              <a:off x="6279127" y="4337931"/>
              <a:ext cx="963346" cy="1028937"/>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sp>
          <p:nvSpPr>
            <p:cNvPr id="94" name="Oval 72"/>
            <p:cNvSpPr>
              <a:spLocks noChangeArrowheads="1"/>
            </p:cNvSpPr>
            <p:nvPr/>
          </p:nvSpPr>
          <p:spPr bwMode="gray">
            <a:xfrm>
              <a:off x="6165813" y="4310944"/>
              <a:ext cx="1059198" cy="1169348"/>
            </a:xfrm>
            <a:prstGeom prst="ellipse">
              <a:avLst/>
            </a:prstGeom>
            <a:gradFill rotWithShape="1">
              <a:gsLst>
                <a:gs pos="0">
                  <a:schemeClr val="hlink">
                    <a:gamma/>
                    <a:shade val="63529"/>
                    <a:invGamma/>
                  </a:schemeClr>
                </a:gs>
                <a:gs pos="100000">
                  <a:schemeClr val="hlink">
                    <a:alpha val="0"/>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square" anchor="ctr">
              <a:spAutoFit/>
            </a:bodyPr>
            <a:lstStyle/>
            <a:p>
              <a:endParaRPr lang="en-US"/>
            </a:p>
          </p:txBody>
        </p:sp>
        <p:grpSp>
          <p:nvGrpSpPr>
            <p:cNvPr id="95" name="Group 85"/>
            <p:cNvGrpSpPr>
              <a:grpSpLocks/>
            </p:cNvGrpSpPr>
            <p:nvPr/>
          </p:nvGrpSpPr>
          <p:grpSpPr bwMode="auto">
            <a:xfrm>
              <a:off x="6229310" y="4434544"/>
              <a:ext cx="990600" cy="932323"/>
              <a:chOff x="2416" y="1750"/>
              <a:chExt cx="959" cy="959"/>
            </a:xfrm>
          </p:grpSpPr>
          <p:sp>
            <p:nvSpPr>
              <p:cNvPr id="96" name="Oval 73"/>
              <p:cNvSpPr>
                <a:spLocks noChangeArrowheads="1"/>
              </p:cNvSpPr>
              <p:nvPr/>
            </p:nvSpPr>
            <p:spPr bwMode="gray">
              <a:xfrm>
                <a:off x="2416" y="1750"/>
                <a:ext cx="959" cy="959"/>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97" name="Oval 74"/>
              <p:cNvSpPr>
                <a:spLocks noChangeArrowheads="1"/>
              </p:cNvSpPr>
              <p:nvPr/>
            </p:nvSpPr>
            <p:spPr bwMode="gray">
              <a:xfrm>
                <a:off x="2430" y="1762"/>
                <a:ext cx="927" cy="928"/>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98" name="Oval 75"/>
              <p:cNvSpPr>
                <a:spLocks noChangeArrowheads="1"/>
              </p:cNvSpPr>
              <p:nvPr/>
            </p:nvSpPr>
            <p:spPr bwMode="gray">
              <a:xfrm>
                <a:off x="2441" y="1768"/>
                <a:ext cx="906" cy="904"/>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99" name="Oval 76"/>
              <p:cNvSpPr>
                <a:spLocks noChangeArrowheads="1"/>
              </p:cNvSpPr>
              <p:nvPr/>
            </p:nvSpPr>
            <p:spPr bwMode="gray">
              <a:xfrm>
                <a:off x="2451" y="1777"/>
                <a:ext cx="861" cy="845"/>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00" name="Oval 77"/>
              <p:cNvSpPr>
                <a:spLocks noChangeArrowheads="1"/>
              </p:cNvSpPr>
              <p:nvPr/>
            </p:nvSpPr>
            <p:spPr bwMode="gray">
              <a:xfrm>
                <a:off x="2502" y="1800"/>
                <a:ext cx="765" cy="687"/>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101" name="Text Box 78"/>
            <p:cNvSpPr txBox="1">
              <a:spLocks noChangeArrowheads="1"/>
            </p:cNvSpPr>
            <p:nvPr/>
          </p:nvSpPr>
          <p:spPr bwMode="gray">
            <a:xfrm>
              <a:off x="6279795" y="4648086"/>
              <a:ext cx="86690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400" b="1" dirty="0" smtClean="0">
                  <a:solidFill>
                    <a:srgbClr val="000000"/>
                  </a:solidFill>
                  <a:latin typeface="Times New Roman" pitchFamily="18" charset="0"/>
                  <a:cs typeface="Times New Roman" pitchFamily="18" charset="0"/>
                </a:rPr>
                <a:t>TRUNG CẤP</a:t>
              </a:r>
              <a:endParaRPr lang="en-US" sz="1400" b="1" dirty="0">
                <a:solidFill>
                  <a:srgbClr val="000000"/>
                </a:solidFill>
                <a:latin typeface="Times New Roman" pitchFamily="18" charset="0"/>
                <a:cs typeface="Times New Roman" pitchFamily="18" charset="0"/>
              </a:endParaRPr>
            </a:p>
          </p:txBody>
        </p:sp>
        <p:grpSp>
          <p:nvGrpSpPr>
            <p:cNvPr id="106" name="Group 60"/>
            <p:cNvGrpSpPr>
              <a:grpSpLocks/>
            </p:cNvGrpSpPr>
            <p:nvPr/>
          </p:nvGrpSpPr>
          <p:grpSpPr bwMode="auto">
            <a:xfrm>
              <a:off x="6719849" y="3478877"/>
              <a:ext cx="295275" cy="276225"/>
              <a:chOff x="3470" y="1706"/>
              <a:chExt cx="227" cy="227"/>
            </a:xfrm>
          </p:grpSpPr>
          <p:sp>
            <p:nvSpPr>
              <p:cNvPr id="107" name="Oval 61"/>
              <p:cNvSpPr>
                <a:spLocks noChangeArrowheads="1"/>
              </p:cNvSpPr>
              <p:nvPr/>
            </p:nvSpPr>
            <p:spPr bwMode="gray">
              <a:xfrm>
                <a:off x="3470" y="1706"/>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08" name="Oval 62"/>
              <p:cNvSpPr>
                <a:spLocks noChangeArrowheads="1"/>
              </p:cNvSpPr>
              <p:nvPr/>
            </p:nvSpPr>
            <p:spPr bwMode="gray">
              <a:xfrm>
                <a:off x="3480" y="1725"/>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109" name="Group 54"/>
            <p:cNvGrpSpPr>
              <a:grpSpLocks/>
            </p:cNvGrpSpPr>
            <p:nvPr/>
          </p:nvGrpSpPr>
          <p:grpSpPr bwMode="auto">
            <a:xfrm>
              <a:off x="5898882" y="5687995"/>
              <a:ext cx="298388" cy="302562"/>
              <a:chOff x="1565" y="2659"/>
              <a:chExt cx="227" cy="227"/>
            </a:xfrm>
          </p:grpSpPr>
          <p:sp>
            <p:nvSpPr>
              <p:cNvPr id="110"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11"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grpSp>
          <p:nvGrpSpPr>
            <p:cNvPr id="112" name="Group 54"/>
            <p:cNvGrpSpPr>
              <a:grpSpLocks/>
            </p:cNvGrpSpPr>
            <p:nvPr/>
          </p:nvGrpSpPr>
          <p:grpSpPr bwMode="auto">
            <a:xfrm>
              <a:off x="6758732" y="5894463"/>
              <a:ext cx="298388" cy="302562"/>
              <a:chOff x="1565" y="2659"/>
              <a:chExt cx="227" cy="227"/>
            </a:xfrm>
          </p:grpSpPr>
          <p:sp>
            <p:nvSpPr>
              <p:cNvPr id="113" name="Oval 55"/>
              <p:cNvSpPr>
                <a:spLocks noChangeArrowheads="1"/>
              </p:cNvSpPr>
              <p:nvPr/>
            </p:nvSpPr>
            <p:spPr bwMode="gray">
              <a:xfrm>
                <a:off x="1565" y="2659"/>
                <a:ext cx="227" cy="227"/>
              </a:xfrm>
              <a:prstGeom prst="ellipse">
                <a:avLst/>
              </a:prstGeom>
              <a:gradFill rotWithShape="1">
                <a:gsLst>
                  <a:gs pos="0">
                    <a:schemeClr val="accent1">
                      <a:gamma/>
                      <a:tint val="33725"/>
                      <a:invGamma/>
                    </a:schemeClr>
                  </a:gs>
                  <a:gs pos="100000">
                    <a:schemeClr val="accent1"/>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14" name="Oval 56"/>
              <p:cNvSpPr>
                <a:spLocks noChangeArrowheads="1"/>
              </p:cNvSpPr>
              <p:nvPr/>
            </p:nvSpPr>
            <p:spPr bwMode="gray">
              <a:xfrm>
                <a:off x="1575" y="2678"/>
                <a:ext cx="141" cy="142"/>
              </a:xfrm>
              <a:prstGeom prst="ellipse">
                <a:avLst/>
              </a:prstGeom>
              <a:gradFill rotWithShape="1">
                <a:gsLst>
                  <a:gs pos="0">
                    <a:schemeClr val="accent1">
                      <a:gamma/>
                      <a:tint val="33725"/>
                      <a:invGamma/>
                    </a:schemeClr>
                  </a:gs>
                  <a:gs pos="100000">
                    <a:schemeClr val="accent1">
                      <a:alpha val="0"/>
                    </a:schemeClr>
                  </a:gs>
                </a:gsLst>
                <a:path path="shape">
                  <a:fillToRect l="50000" t="50000" r="50000" b="5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
          <p:nvSpPr>
            <p:cNvPr id="115" name="AutoShape 46"/>
            <p:cNvSpPr>
              <a:spLocks noChangeArrowheads="1"/>
            </p:cNvSpPr>
            <p:nvPr/>
          </p:nvSpPr>
          <p:spPr bwMode="invGray">
            <a:xfrm rot="16510035">
              <a:off x="6581506" y="3921177"/>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6" name="AutoShape 46"/>
            <p:cNvSpPr>
              <a:spLocks noChangeArrowheads="1"/>
            </p:cNvSpPr>
            <p:nvPr/>
          </p:nvSpPr>
          <p:spPr bwMode="invGray">
            <a:xfrm rot="9555616">
              <a:off x="5725807" y="4968511"/>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7" name="AutoShape 47"/>
            <p:cNvSpPr>
              <a:spLocks noChangeArrowheads="1"/>
            </p:cNvSpPr>
            <p:nvPr/>
          </p:nvSpPr>
          <p:spPr bwMode="invGray">
            <a:xfrm rot="4748735">
              <a:off x="6555812" y="5517939"/>
              <a:ext cx="557784" cy="246888"/>
            </a:xfrm>
            <a:prstGeom prst="rightArrow">
              <a:avLst>
                <a:gd name="adj1" fmla="val 35167"/>
                <a:gd name="adj2" fmla="val 111029"/>
              </a:avLst>
            </a:prstGeom>
            <a:gradFill rotWithShape="1">
              <a:gsLst>
                <a:gs pos="0">
                  <a:schemeClr val="tx2">
                    <a:gamma/>
                    <a:shade val="89020"/>
                    <a:invGamma/>
                    <a:alpha val="0"/>
                  </a:schemeClr>
                </a:gs>
                <a:gs pos="100000">
                  <a:schemeClr val="tx2"/>
                </a:gs>
              </a:gsLst>
              <a:lin ang="0" scaled="1"/>
            </a:gradFill>
            <a:ln>
              <a:noFill/>
            </a:ln>
            <a:effectLst/>
            <a:extLst>
              <a:ext uri="{91240B29-F687-4F45-9708-019B960494DF}">
                <a14:hiddenLine xmlns:a14="http://schemas.microsoft.com/office/drawing/2010/main" w="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18" name="Text Box 79"/>
            <p:cNvSpPr txBox="1">
              <a:spLocks noChangeArrowheads="1"/>
            </p:cNvSpPr>
            <p:nvPr/>
          </p:nvSpPr>
          <p:spPr bwMode="auto">
            <a:xfrm>
              <a:off x="3505201" y="4596825"/>
              <a:ext cx="800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a:t>
              </a:r>
              <a:r>
                <a:rPr lang="en-US" sz="1600" b="1" dirty="0" err="1" smtClean="0">
                  <a:solidFill>
                    <a:srgbClr val="FFFF00"/>
                  </a:solidFill>
                  <a:latin typeface="Times New Roman" pitchFamily="18" charset="0"/>
                  <a:cs typeface="Times New Roman" pitchFamily="18" charset="0"/>
                </a:rPr>
                <a:t>Nhiệt</a:t>
              </a:r>
              <a:endParaRPr lang="en-US" sz="1600" b="1" dirty="0">
                <a:solidFill>
                  <a:srgbClr val="FFFF00"/>
                </a:solidFill>
                <a:latin typeface="Times New Roman" pitchFamily="18" charset="0"/>
                <a:cs typeface="Times New Roman" pitchFamily="18" charset="0"/>
              </a:endParaRPr>
            </a:p>
          </p:txBody>
        </p:sp>
        <p:sp>
          <p:nvSpPr>
            <p:cNvPr id="119" name="Text Box 79"/>
            <p:cNvSpPr txBox="1">
              <a:spLocks noChangeArrowheads="1"/>
            </p:cNvSpPr>
            <p:nvPr/>
          </p:nvSpPr>
          <p:spPr bwMode="auto">
            <a:xfrm>
              <a:off x="3048000" y="5816025"/>
              <a:ext cx="99999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FF00"/>
                  </a:solidFill>
                  <a:latin typeface="Times New Roman" pitchFamily="18" charset="0"/>
                  <a:cs typeface="Times New Roman" pitchFamily="18" charset="0"/>
                </a:rPr>
                <a:t>CN KT </a:t>
              </a:r>
              <a:r>
                <a:rPr lang="vi-VN" sz="1600" b="1" dirty="0" smtClean="0">
                  <a:solidFill>
                    <a:srgbClr val="FFFF00"/>
                  </a:solidFill>
                  <a:latin typeface="Times New Roman" pitchFamily="18" charset="0"/>
                  <a:cs typeface="Times New Roman" pitchFamily="18" charset="0"/>
                </a:rPr>
                <a:t>Cơ khí</a:t>
              </a:r>
              <a:endParaRPr lang="en-US" sz="1600" b="1" dirty="0">
                <a:solidFill>
                  <a:srgbClr val="FFFF00"/>
                </a:solidFill>
                <a:latin typeface="Times New Roman" pitchFamily="18" charset="0"/>
                <a:cs typeface="Times New Roman" pitchFamily="18" charset="0"/>
              </a:endParaRPr>
            </a:p>
          </p:txBody>
        </p:sp>
        <p:sp>
          <p:nvSpPr>
            <p:cNvPr id="123" name="Text Box 79"/>
            <p:cNvSpPr txBox="1">
              <a:spLocks noChangeArrowheads="1"/>
            </p:cNvSpPr>
            <p:nvPr/>
          </p:nvSpPr>
          <p:spPr bwMode="auto">
            <a:xfrm>
              <a:off x="4641516" y="4919329"/>
              <a:ext cx="800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C000"/>
                  </a:solidFill>
                  <a:latin typeface="Times New Roman" pitchFamily="18" charset="0"/>
                  <a:cs typeface="Times New Roman" pitchFamily="18" charset="0"/>
                </a:rPr>
                <a:t>CN KT </a:t>
              </a:r>
              <a:r>
                <a:rPr lang="en-US" sz="1600" b="1" dirty="0" err="1" smtClean="0">
                  <a:solidFill>
                    <a:srgbClr val="FFC000"/>
                  </a:solidFill>
                  <a:latin typeface="Times New Roman" pitchFamily="18" charset="0"/>
                  <a:cs typeface="Times New Roman" pitchFamily="18" charset="0"/>
                </a:rPr>
                <a:t>Nhiệt</a:t>
              </a:r>
              <a:endParaRPr lang="en-US" sz="1600" b="1" dirty="0">
                <a:solidFill>
                  <a:srgbClr val="FFC000"/>
                </a:solidFill>
                <a:latin typeface="Times New Roman" pitchFamily="18" charset="0"/>
                <a:cs typeface="Times New Roman" pitchFamily="18" charset="0"/>
              </a:endParaRPr>
            </a:p>
          </p:txBody>
        </p:sp>
        <p:sp>
          <p:nvSpPr>
            <p:cNvPr id="124" name="Text Box 79"/>
            <p:cNvSpPr txBox="1">
              <a:spLocks noChangeArrowheads="1"/>
            </p:cNvSpPr>
            <p:nvPr/>
          </p:nvSpPr>
          <p:spPr bwMode="auto">
            <a:xfrm>
              <a:off x="4668802" y="4041514"/>
              <a:ext cx="8001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Điện</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tử</a:t>
              </a:r>
              <a:r>
                <a:rPr lang="en-US" sz="1600" b="1" dirty="0" smtClean="0">
                  <a:solidFill>
                    <a:srgbClr val="FFC000"/>
                  </a:solidFill>
                  <a:latin typeface="Times New Roman" pitchFamily="18" charset="0"/>
                  <a:cs typeface="Times New Roman" pitchFamily="18" charset="0"/>
                </a:rPr>
                <a:t> CN</a:t>
              </a:r>
              <a:endParaRPr lang="en-US" sz="1600" b="1" dirty="0">
                <a:solidFill>
                  <a:srgbClr val="FFC000"/>
                </a:solidFill>
                <a:latin typeface="Times New Roman" pitchFamily="18" charset="0"/>
                <a:cs typeface="Times New Roman" pitchFamily="18" charset="0"/>
              </a:endParaRPr>
            </a:p>
          </p:txBody>
        </p:sp>
        <p:sp>
          <p:nvSpPr>
            <p:cNvPr id="125" name="Text Box 79"/>
            <p:cNvSpPr txBox="1">
              <a:spLocks noChangeArrowheads="1"/>
            </p:cNvSpPr>
            <p:nvPr/>
          </p:nvSpPr>
          <p:spPr bwMode="auto">
            <a:xfrm>
              <a:off x="4953000" y="3304752"/>
              <a:ext cx="95902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smtClean="0">
                  <a:solidFill>
                    <a:srgbClr val="FFC000"/>
                  </a:solidFill>
                  <a:latin typeface="Times New Roman" pitchFamily="18" charset="0"/>
                  <a:cs typeface="Times New Roman" pitchFamily="18" charset="0"/>
                </a:rPr>
                <a:t>CN May - TT</a:t>
              </a:r>
              <a:endParaRPr lang="en-US" sz="1600" b="1" dirty="0">
                <a:solidFill>
                  <a:srgbClr val="FFC000"/>
                </a:solidFill>
                <a:latin typeface="Times New Roman" pitchFamily="18" charset="0"/>
                <a:cs typeface="Times New Roman" pitchFamily="18" charset="0"/>
              </a:endParaRPr>
            </a:p>
          </p:txBody>
        </p:sp>
        <p:sp>
          <p:nvSpPr>
            <p:cNvPr id="126" name="Text Box 79"/>
            <p:cNvSpPr txBox="1">
              <a:spLocks noChangeArrowheads="1"/>
            </p:cNvSpPr>
            <p:nvPr/>
          </p:nvSpPr>
          <p:spPr bwMode="auto">
            <a:xfrm>
              <a:off x="7025354" y="3003618"/>
              <a:ext cx="120424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Bảo</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trì</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và</a:t>
              </a:r>
              <a:r>
                <a:rPr lang="en-US" sz="1600" b="1" dirty="0" smtClean="0">
                  <a:solidFill>
                    <a:srgbClr val="FFC000"/>
                  </a:solidFill>
                  <a:latin typeface="Times New Roman" pitchFamily="18" charset="0"/>
                  <a:cs typeface="Times New Roman" pitchFamily="18" charset="0"/>
                </a:rPr>
                <a:t> SC Ô </a:t>
              </a:r>
              <a:r>
                <a:rPr lang="en-US" sz="1600" b="1" dirty="0" err="1" smtClean="0">
                  <a:solidFill>
                    <a:srgbClr val="FFC000"/>
                  </a:solidFill>
                  <a:latin typeface="Times New Roman" pitchFamily="18" charset="0"/>
                  <a:cs typeface="Times New Roman" pitchFamily="18" charset="0"/>
                </a:rPr>
                <a:t>tô</a:t>
              </a:r>
              <a:endParaRPr lang="en-US" sz="1600" b="1" dirty="0">
                <a:solidFill>
                  <a:srgbClr val="FFC000"/>
                </a:solidFill>
                <a:latin typeface="Times New Roman" pitchFamily="18" charset="0"/>
                <a:cs typeface="Times New Roman" pitchFamily="18" charset="0"/>
              </a:endParaRPr>
            </a:p>
          </p:txBody>
        </p:sp>
        <p:sp>
          <p:nvSpPr>
            <p:cNvPr id="127" name="Text Box 79"/>
            <p:cNvSpPr txBox="1">
              <a:spLocks noChangeArrowheads="1"/>
            </p:cNvSpPr>
            <p:nvPr/>
          </p:nvSpPr>
          <p:spPr bwMode="auto">
            <a:xfrm>
              <a:off x="7829550" y="3588393"/>
              <a:ext cx="8001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Lập</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trình</a:t>
              </a:r>
              <a:endParaRPr lang="en-US" sz="1600" b="1" dirty="0">
                <a:solidFill>
                  <a:srgbClr val="FFC000"/>
                </a:solidFill>
                <a:latin typeface="Times New Roman" pitchFamily="18" charset="0"/>
                <a:cs typeface="Times New Roman" pitchFamily="18" charset="0"/>
              </a:endParaRPr>
            </a:p>
          </p:txBody>
        </p:sp>
        <p:sp>
          <p:nvSpPr>
            <p:cNvPr id="129" name="Text Box 79"/>
            <p:cNvSpPr txBox="1">
              <a:spLocks noChangeArrowheads="1"/>
            </p:cNvSpPr>
            <p:nvPr/>
          </p:nvSpPr>
          <p:spPr bwMode="auto">
            <a:xfrm>
              <a:off x="7829550" y="5388567"/>
              <a:ext cx="8001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Cơ</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khí</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chế</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tạo</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Phay</a:t>
              </a:r>
              <a:endParaRPr lang="en-US" sz="1600" b="1" dirty="0">
                <a:solidFill>
                  <a:srgbClr val="FFC000"/>
                </a:solidFill>
                <a:latin typeface="Times New Roman" pitchFamily="18" charset="0"/>
                <a:cs typeface="Times New Roman" pitchFamily="18" charset="0"/>
              </a:endParaRPr>
            </a:p>
          </p:txBody>
        </p:sp>
        <p:sp>
          <p:nvSpPr>
            <p:cNvPr id="130" name="Text Box 79"/>
            <p:cNvSpPr txBox="1">
              <a:spLocks noChangeArrowheads="1"/>
            </p:cNvSpPr>
            <p:nvPr/>
          </p:nvSpPr>
          <p:spPr bwMode="auto">
            <a:xfrm>
              <a:off x="6881764" y="6197025"/>
              <a:ext cx="117559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Điện</a:t>
              </a:r>
              <a:r>
                <a:rPr lang="en-US" sz="1600" b="1" dirty="0" smtClean="0">
                  <a:solidFill>
                    <a:srgbClr val="FFC000"/>
                  </a:solidFill>
                  <a:latin typeface="Times New Roman" pitchFamily="18" charset="0"/>
                  <a:cs typeface="Times New Roman" pitchFamily="18" charset="0"/>
                </a:rPr>
                <a:t> CN </a:t>
              </a:r>
              <a:r>
                <a:rPr lang="en-US" sz="1600" b="1" dirty="0" err="1" smtClean="0">
                  <a:solidFill>
                    <a:srgbClr val="FFC000"/>
                  </a:solidFill>
                  <a:latin typeface="Times New Roman" pitchFamily="18" charset="0"/>
                  <a:cs typeface="Times New Roman" pitchFamily="18" charset="0"/>
                </a:rPr>
                <a:t>và</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Dân</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dụng</a:t>
              </a:r>
              <a:endParaRPr lang="en-US" sz="1600" b="1" dirty="0">
                <a:solidFill>
                  <a:srgbClr val="FFC000"/>
                </a:solidFill>
                <a:latin typeface="Times New Roman" pitchFamily="18" charset="0"/>
                <a:cs typeface="Times New Roman" pitchFamily="18" charset="0"/>
              </a:endParaRPr>
            </a:p>
          </p:txBody>
        </p:sp>
        <p:sp>
          <p:nvSpPr>
            <p:cNvPr id="131" name="Text Box 79"/>
            <p:cNvSpPr txBox="1">
              <a:spLocks noChangeArrowheads="1"/>
            </p:cNvSpPr>
            <p:nvPr/>
          </p:nvSpPr>
          <p:spPr bwMode="auto">
            <a:xfrm>
              <a:off x="5068852" y="5990557"/>
              <a:ext cx="116045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1600" b="1" dirty="0" err="1" smtClean="0">
                  <a:solidFill>
                    <a:srgbClr val="FFC000"/>
                  </a:solidFill>
                  <a:latin typeface="Times New Roman" pitchFamily="18" charset="0"/>
                  <a:cs typeface="Times New Roman" pitchFamily="18" charset="0"/>
                </a:rPr>
                <a:t>Cơ</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khí</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chế</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tạo</a:t>
              </a:r>
              <a:r>
                <a:rPr lang="en-US" sz="1600" b="1" dirty="0" smtClean="0">
                  <a:solidFill>
                    <a:srgbClr val="FFC000"/>
                  </a:solidFill>
                  <a:latin typeface="Times New Roman" pitchFamily="18" charset="0"/>
                  <a:cs typeface="Times New Roman" pitchFamily="18" charset="0"/>
                </a:rPr>
                <a:t> </a:t>
              </a:r>
              <a:r>
                <a:rPr lang="en-US" sz="1600" b="1" dirty="0" err="1" smtClean="0">
                  <a:solidFill>
                    <a:srgbClr val="FFC000"/>
                  </a:solidFill>
                  <a:latin typeface="Times New Roman" pitchFamily="18" charset="0"/>
                  <a:cs typeface="Times New Roman" pitchFamily="18" charset="0"/>
                </a:rPr>
                <a:t>Tiện</a:t>
              </a:r>
              <a:endParaRPr lang="en-US" sz="1600" b="1" dirty="0">
                <a:solidFill>
                  <a:srgbClr val="FFC000"/>
                </a:solidFill>
                <a:latin typeface="Times New Roman" pitchFamily="18" charset="0"/>
                <a:cs typeface="Times New Roman" pitchFamily="18" charset="0"/>
              </a:endParaRPr>
            </a:p>
          </p:txBody>
        </p:sp>
      </p:grpSp>
    </p:spTree>
    <p:extLst>
      <p:ext uri="{BB962C8B-B14F-4D97-AF65-F5344CB8AC3E}">
        <p14:creationId xmlns:p14="http://schemas.microsoft.com/office/powerpoint/2010/main" val="40043068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sz="3200" dirty="0" smtClean="0">
                <a:latin typeface="Times New Roman" pitchFamily="18" charset="0"/>
                <a:cs typeface="Times New Roman" pitchFamily="18" charset="0"/>
              </a:rPr>
              <a:t>TUYỂN SINH VÀ QUY MÔ ĐÀO TẠO</a:t>
            </a:r>
            <a:endParaRPr lang="en-US" sz="1800" dirty="0">
              <a:latin typeface="Times New Roman" pitchFamily="18" charset="0"/>
              <a:cs typeface="Times New Roman" pitchFamily="18" charset="0"/>
            </a:endParaRPr>
          </a:p>
        </p:txBody>
      </p:sp>
      <p:graphicFrame>
        <p:nvGraphicFramePr>
          <p:cNvPr id="2" name="Chart 1"/>
          <p:cNvGraphicFramePr/>
          <p:nvPr>
            <p:extLst>
              <p:ext uri="{D42A27DB-BD31-4B8C-83A1-F6EECF244321}">
                <p14:modId xmlns:p14="http://schemas.microsoft.com/office/powerpoint/2010/main" val="4036470257"/>
              </p:ext>
            </p:extLst>
          </p:nvPr>
        </p:nvGraphicFramePr>
        <p:xfrm>
          <a:off x="0" y="838200"/>
          <a:ext cx="9144000" cy="60198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508952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52400" y="274638"/>
            <a:ext cx="8839200" cy="563562"/>
          </a:xfrm>
        </p:spPr>
        <p:txBody>
          <a:bodyPr/>
          <a:lstStyle/>
          <a:p>
            <a:r>
              <a:rPr lang="en-US" sz="2800" dirty="0" smtClean="0">
                <a:latin typeface="Times New Roman" pitchFamily="18" charset="0"/>
                <a:cs typeface="Times New Roman" pitchFamily="18" charset="0"/>
              </a:rPr>
              <a:t>THỰC TRẠNG TUYỂN </a:t>
            </a:r>
            <a:r>
              <a:rPr lang="en-US" sz="2800" dirty="0">
                <a:latin typeface="Times New Roman" pitchFamily="18" charset="0"/>
                <a:cs typeface="Times New Roman" pitchFamily="18" charset="0"/>
              </a:rPr>
              <a:t>SINH VÀ QUY MÔ ĐÀO TẠO</a:t>
            </a:r>
          </a:p>
        </p:txBody>
      </p:sp>
      <p:graphicFrame>
        <p:nvGraphicFramePr>
          <p:cNvPr id="2" name="Chart 1"/>
          <p:cNvGraphicFramePr/>
          <p:nvPr>
            <p:extLst>
              <p:ext uri="{D42A27DB-BD31-4B8C-83A1-F6EECF244321}">
                <p14:modId xmlns:p14="http://schemas.microsoft.com/office/powerpoint/2010/main" val="3057763314"/>
              </p:ext>
            </p:extLst>
          </p:nvPr>
        </p:nvGraphicFramePr>
        <p:xfrm>
          <a:off x="228600" y="838200"/>
          <a:ext cx="8763000" cy="5867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828819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152400" y="304800"/>
            <a:ext cx="88392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ĐỊNH HƯỚNG CHIẾN LƯỢC PHÁT TRIỂN NHÀ TRƯỜNG </a:t>
            </a:r>
            <a:endParaRPr lang="en-US" sz="2000" dirty="0" smtClean="0">
              <a:latin typeface="Times New Roman" pitchFamily="18" charset="0"/>
              <a:cs typeface="Times New Roman" pitchFamily="18" charset="0"/>
            </a:endParaRPr>
          </a:p>
          <a:p>
            <a:r>
              <a:rPr lang="vi-VN" sz="2000" dirty="0" smtClean="0">
                <a:latin typeface="Times New Roman" pitchFamily="18" charset="0"/>
                <a:cs typeface="Times New Roman" pitchFamily="18" charset="0"/>
              </a:rPr>
              <a:t>VÀ TẦM NHÌN ĐẾN NĂM 2020</a:t>
            </a:r>
            <a:endParaRPr lang="en-US" sz="1200" dirty="0">
              <a:latin typeface="Times New Roman" pitchFamily="18" charset="0"/>
              <a:cs typeface="Times New Roman" pitchFamily="18" charset="0"/>
            </a:endParaRPr>
          </a:p>
        </p:txBody>
      </p:sp>
      <p:grpSp>
        <p:nvGrpSpPr>
          <p:cNvPr id="3" name="Group 2"/>
          <p:cNvGrpSpPr/>
          <p:nvPr/>
        </p:nvGrpSpPr>
        <p:grpSpPr>
          <a:xfrm>
            <a:off x="304800" y="1066800"/>
            <a:ext cx="8686800" cy="5763475"/>
            <a:chOff x="304800" y="1600200"/>
            <a:chExt cx="8686800" cy="3868634"/>
          </a:xfrm>
        </p:grpSpPr>
        <p:sp>
          <p:nvSpPr>
            <p:cNvPr id="84" name="AutoShape 3"/>
            <p:cNvSpPr>
              <a:spLocks noChangeArrowheads="1"/>
            </p:cNvSpPr>
            <p:nvPr/>
          </p:nvSpPr>
          <p:spPr bwMode="gray">
            <a:xfrm>
              <a:off x="6172200" y="2438400"/>
              <a:ext cx="2819400" cy="2895600"/>
            </a:xfrm>
            <a:prstGeom prst="chevron">
              <a:avLst>
                <a:gd name="adj" fmla="val 16468"/>
              </a:avLst>
            </a:prstGeom>
            <a:gradFill rotWithShape="1">
              <a:gsLst>
                <a:gs pos="0">
                  <a:schemeClr val="accent2"/>
                </a:gs>
                <a:gs pos="100000">
                  <a:schemeClr val="accent2">
                    <a:gamma/>
                    <a:shade val="46275"/>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anchor="ctr">
              <a:spAutoFit/>
            </a:bodyPr>
            <a:lstStyle/>
            <a:p>
              <a:endParaRPr lang="en-US"/>
            </a:p>
          </p:txBody>
        </p:sp>
        <p:sp>
          <p:nvSpPr>
            <p:cNvPr id="85" name="AutoShape 4"/>
            <p:cNvSpPr>
              <a:spLocks noChangeArrowheads="1"/>
            </p:cNvSpPr>
            <p:nvPr/>
          </p:nvSpPr>
          <p:spPr bwMode="gray">
            <a:xfrm>
              <a:off x="3200400" y="2438400"/>
              <a:ext cx="3505200" cy="2895600"/>
            </a:xfrm>
            <a:prstGeom prst="chevron">
              <a:avLst>
                <a:gd name="adj" fmla="val 17842"/>
              </a:avLst>
            </a:prstGeom>
            <a:gradFill rotWithShape="1">
              <a:gsLst>
                <a:gs pos="0">
                  <a:schemeClr val="hlink"/>
                </a:gs>
                <a:gs pos="100000">
                  <a:schemeClr val="hlink">
                    <a:gamma/>
                    <a:shade val="46275"/>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endParaRPr lang="en-US"/>
            </a:p>
          </p:txBody>
        </p:sp>
        <p:sp>
          <p:nvSpPr>
            <p:cNvPr id="86" name="AutoShape 5"/>
            <p:cNvSpPr>
              <a:spLocks noChangeArrowheads="1"/>
            </p:cNvSpPr>
            <p:nvPr/>
          </p:nvSpPr>
          <p:spPr bwMode="gray">
            <a:xfrm>
              <a:off x="304800" y="2438400"/>
              <a:ext cx="3429000" cy="2895600"/>
            </a:xfrm>
            <a:prstGeom prst="chevron">
              <a:avLst>
                <a:gd name="adj" fmla="val 17842"/>
              </a:avLst>
            </a:prstGeom>
            <a:gradFill rotWithShape="1">
              <a:gsLst>
                <a:gs pos="0">
                  <a:schemeClr val="accent1"/>
                </a:gs>
                <a:gs pos="100000">
                  <a:schemeClr val="accent1">
                    <a:gamma/>
                    <a:shade val="46275"/>
                    <a:invGamma/>
                  </a:schemeClr>
                </a:gs>
              </a:gsLst>
              <a:lin ang="0" scaled="1"/>
            </a:gradFill>
            <a:ln w="38100">
              <a:solidFill>
                <a:srgbClr val="EAEAEA"/>
              </a:solidFill>
              <a:miter lim="800000"/>
              <a:headEnd/>
              <a:tailEnd/>
            </a:ln>
            <a:effectLst>
              <a:outerShdw dist="109250" dir="3267739" algn="ctr" rotWithShape="0">
                <a:srgbClr val="333333">
                  <a:alpha val="50000"/>
                </a:srgbClr>
              </a:outerShdw>
            </a:effectLst>
          </p:spPr>
          <p:txBody>
            <a:bodyPr wrap="square" anchor="ctr">
              <a:spAutoFit/>
            </a:bodyPr>
            <a:lstStyle/>
            <a:p>
              <a:endParaRPr lang="en-US"/>
            </a:p>
          </p:txBody>
        </p:sp>
        <p:sp>
          <p:nvSpPr>
            <p:cNvPr id="87" name="AutoShape 6"/>
            <p:cNvSpPr>
              <a:spLocks noChangeArrowheads="1"/>
            </p:cNvSpPr>
            <p:nvPr/>
          </p:nvSpPr>
          <p:spPr bwMode="gray">
            <a:xfrm>
              <a:off x="838200" y="1600200"/>
              <a:ext cx="2057400" cy="574675"/>
            </a:xfrm>
            <a:prstGeom prst="roundRect">
              <a:avLst>
                <a:gd name="adj" fmla="val 50000"/>
              </a:avLst>
            </a:prstGeom>
            <a:gradFill rotWithShape="1">
              <a:gsLst>
                <a:gs pos="0">
                  <a:schemeClr val="accent1"/>
                </a:gs>
                <a:gs pos="100000">
                  <a:schemeClr val="accent1">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eaLnBrk="0" hangingPunct="0"/>
              <a:r>
                <a:rPr lang="en-US" sz="2000" b="1" dirty="0" smtClean="0">
                  <a:latin typeface="Times New Roman" pitchFamily="18" charset="0"/>
                  <a:cs typeface="Times New Roman" pitchFamily="18" charset="0"/>
                </a:rPr>
                <a:t>TẦM NHÌN</a:t>
              </a:r>
              <a:endParaRPr lang="en-US" sz="2000" b="1" dirty="0">
                <a:latin typeface="Times New Roman" pitchFamily="18" charset="0"/>
                <a:cs typeface="Times New Roman" pitchFamily="18" charset="0"/>
              </a:endParaRPr>
            </a:p>
          </p:txBody>
        </p:sp>
        <p:sp>
          <p:nvSpPr>
            <p:cNvPr id="88" name="AutoShape 7"/>
            <p:cNvSpPr>
              <a:spLocks noChangeArrowheads="1"/>
            </p:cNvSpPr>
            <p:nvPr/>
          </p:nvSpPr>
          <p:spPr bwMode="gray">
            <a:xfrm>
              <a:off x="3657600" y="1600200"/>
              <a:ext cx="2057400" cy="574675"/>
            </a:xfrm>
            <a:prstGeom prst="roundRect">
              <a:avLst>
                <a:gd name="adj" fmla="val 50000"/>
              </a:avLst>
            </a:prstGeom>
            <a:gradFill rotWithShape="1">
              <a:gsLst>
                <a:gs pos="0">
                  <a:schemeClr val="hlink"/>
                </a:gs>
                <a:gs pos="100000">
                  <a:schemeClr val="hlink">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r>
                <a:rPr lang="en-US" sz="2000" b="1" dirty="0" smtClean="0">
                  <a:latin typeface="Times New Roman" pitchFamily="18" charset="0"/>
                  <a:cs typeface="Times New Roman" pitchFamily="18" charset="0"/>
                </a:rPr>
                <a:t>SỨ MỆNH</a:t>
              </a:r>
              <a:endParaRPr lang="en-US" sz="2000" b="1" dirty="0">
                <a:latin typeface="Times New Roman" pitchFamily="18" charset="0"/>
                <a:cs typeface="Times New Roman" pitchFamily="18" charset="0"/>
              </a:endParaRPr>
            </a:p>
          </p:txBody>
        </p:sp>
        <p:sp>
          <p:nvSpPr>
            <p:cNvPr id="89" name="AutoShape 8"/>
            <p:cNvSpPr>
              <a:spLocks noChangeArrowheads="1"/>
            </p:cNvSpPr>
            <p:nvPr/>
          </p:nvSpPr>
          <p:spPr bwMode="gray">
            <a:xfrm>
              <a:off x="6324600" y="1600200"/>
              <a:ext cx="2057400" cy="574675"/>
            </a:xfrm>
            <a:prstGeom prst="roundRect">
              <a:avLst>
                <a:gd name="adj" fmla="val 50000"/>
              </a:avLst>
            </a:prstGeom>
            <a:gradFill rotWithShape="1">
              <a:gsLst>
                <a:gs pos="0">
                  <a:schemeClr val="accent2"/>
                </a:gs>
                <a:gs pos="100000">
                  <a:schemeClr val="accent2">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r>
                <a:rPr lang="vi-VN" sz="1500" b="1" dirty="0" smtClean="0">
                  <a:latin typeface="Times New Roman" pitchFamily="18" charset="0"/>
                  <a:cs typeface="Times New Roman" pitchFamily="18" charset="0"/>
                </a:rPr>
                <a:t>GIÁ </a:t>
              </a:r>
              <a:r>
                <a:rPr lang="vi-VN" sz="1500" b="1" dirty="0">
                  <a:latin typeface="Times New Roman" pitchFamily="18" charset="0"/>
                  <a:cs typeface="Times New Roman" pitchFamily="18" charset="0"/>
                </a:rPr>
                <a:t>TRỊ CỐT LÕI, </a:t>
              </a:r>
              <a:endParaRPr lang="en-US" sz="1500" b="1" dirty="0">
                <a:latin typeface="Times New Roman" pitchFamily="18" charset="0"/>
                <a:cs typeface="Times New Roman" pitchFamily="18" charset="0"/>
              </a:endParaRPr>
            </a:p>
            <a:p>
              <a:pPr algn="ctr"/>
              <a:r>
                <a:rPr lang="vi-VN" sz="1500" b="1" dirty="0">
                  <a:latin typeface="Times New Roman" pitchFamily="18" charset="0"/>
                  <a:cs typeface="Times New Roman" pitchFamily="18" charset="0"/>
                </a:rPr>
                <a:t>TRUYỀN THỐNG</a:t>
              </a:r>
              <a:endParaRPr lang="en-US" sz="1500" b="1" dirty="0">
                <a:latin typeface="Times New Roman" pitchFamily="18" charset="0"/>
                <a:cs typeface="Times New Roman" pitchFamily="18" charset="0"/>
              </a:endParaRPr>
            </a:p>
          </p:txBody>
        </p:sp>
        <p:sp>
          <p:nvSpPr>
            <p:cNvPr id="2" name="TextBox 1"/>
            <p:cNvSpPr txBox="1"/>
            <p:nvPr/>
          </p:nvSpPr>
          <p:spPr>
            <a:xfrm>
              <a:off x="609600" y="2514600"/>
              <a:ext cx="2743200" cy="2954234"/>
            </a:xfrm>
            <a:prstGeom prst="rect">
              <a:avLst/>
            </a:prstGeom>
            <a:noFill/>
          </p:spPr>
          <p:txBody>
            <a:bodyPr wrap="square" rtlCol="0">
              <a:spAutoFit/>
            </a:bodyPr>
            <a:lstStyle/>
            <a:p>
              <a:pPr marL="171450" indent="-171450" algn="just">
                <a:buFontTx/>
                <a:buChar char="-"/>
              </a:pPr>
              <a:r>
                <a:rPr lang="en-US" sz="2000" dirty="0" smtClean="0">
                  <a:latin typeface="Times New Roman" pitchFamily="18" charset="0"/>
                  <a:cs typeface="Times New Roman" pitchFamily="18" charset="0"/>
                </a:rPr>
                <a:t>L</a:t>
              </a:r>
              <a:r>
                <a:rPr lang="vi-VN" sz="2000" dirty="0" smtClean="0">
                  <a:latin typeface="Times New Roman" pitchFamily="18" charset="0"/>
                  <a:cs typeface="Times New Roman" pitchFamily="18" charset="0"/>
                </a:rPr>
                <a:t>à trường Đại học</a:t>
              </a:r>
              <a:r>
                <a:rPr lang="en-US" sz="2000" dirty="0" smtClean="0">
                  <a:latin typeface="Times New Roman" pitchFamily="18" charset="0"/>
                  <a:cs typeface="Times New Roman" pitchFamily="18" charset="0"/>
                </a:rPr>
                <a:t>,</a:t>
              </a:r>
              <a:r>
                <a:rPr lang="vi-VN" sz="2000" dirty="0" smtClean="0">
                  <a:latin typeface="Times New Roman" pitchFamily="18" charset="0"/>
                  <a:cs typeface="Times New Roman" pitchFamily="18" charset="0"/>
                </a:rPr>
                <a:t> đa cấp, đa ngành theo hướng tiên tiến, hiện đại, có vị trí xứng đáng trong ngành </a:t>
              </a:r>
              <a:r>
                <a:rPr lang="en-US" sz="2000" dirty="0" smtClean="0">
                  <a:latin typeface="Times New Roman" pitchFamily="18" charset="0"/>
                  <a:cs typeface="Times New Roman" pitchFamily="18" charset="0"/>
                </a:rPr>
                <a:t>GDĐHVN </a:t>
              </a:r>
              <a:r>
                <a:rPr lang="vi-VN" sz="2000" dirty="0" smtClean="0">
                  <a:latin typeface="Times New Roman" pitchFamily="18" charset="0"/>
                  <a:cs typeface="Times New Roman" pitchFamily="18" charset="0"/>
                </a:rPr>
                <a:t>và khu vực</a:t>
              </a:r>
              <a:endParaRPr lang="en-US" sz="2000" dirty="0" smtClean="0">
                <a:latin typeface="Times New Roman" pitchFamily="18" charset="0"/>
                <a:cs typeface="Times New Roman" pitchFamily="18" charset="0"/>
              </a:endParaRPr>
            </a:p>
            <a:p>
              <a:pPr marL="171450" indent="-171450" algn="just">
                <a:buFontTx/>
                <a:buChar char="-"/>
              </a:pPr>
              <a:r>
                <a:rPr lang="vi-VN" sz="2000" dirty="0" smtClean="0">
                  <a:latin typeface="Times New Roman" pitchFamily="18" charset="0"/>
                  <a:cs typeface="Times New Roman" pitchFamily="18" charset="0"/>
                </a:rPr>
                <a:t>Đến năm 2020, Trường sẽ trở thành trường </a:t>
              </a:r>
              <a:r>
                <a:rPr lang="en-US" sz="2000" dirty="0" smtClean="0">
                  <a:latin typeface="Times New Roman" pitchFamily="18" charset="0"/>
                  <a:cs typeface="Times New Roman" pitchFamily="18" charset="0"/>
                </a:rPr>
                <a:t>CĐ </a:t>
              </a:r>
              <a:r>
                <a:rPr lang="vi-VN" sz="2000" dirty="0" smtClean="0">
                  <a:latin typeface="Times New Roman" pitchFamily="18" charset="0"/>
                  <a:cs typeface="Times New Roman" pitchFamily="18" charset="0"/>
                </a:rPr>
                <a:t>trọng điểm chất lượng cao của ngành ngang tầm với các </a:t>
              </a:r>
              <a:r>
                <a:rPr lang="en-US" sz="2000" dirty="0" smtClean="0">
                  <a:latin typeface="Times New Roman" pitchFamily="18" charset="0"/>
                  <a:cs typeface="Times New Roman" pitchFamily="18" charset="0"/>
                </a:rPr>
                <a:t>CS</a:t>
              </a:r>
              <a:r>
                <a:rPr lang="vi-VN" sz="2000" dirty="0" smtClean="0">
                  <a:latin typeface="Times New Roman" pitchFamily="18" charset="0"/>
                  <a:cs typeface="Times New Roman" pitchFamily="18" charset="0"/>
                </a:rPr>
                <a:t> đào tạo </a:t>
              </a:r>
              <a:r>
                <a:rPr lang="en-US" sz="2000" dirty="0" smtClean="0">
                  <a:latin typeface="Times New Roman" pitchFamily="18" charset="0"/>
                  <a:cs typeface="Times New Roman" pitchFamily="18" charset="0"/>
                </a:rPr>
                <a:t>CĐ, ĐH</a:t>
              </a:r>
              <a:r>
                <a:rPr lang="vi-VN" sz="2000" dirty="0" smtClean="0">
                  <a:latin typeface="Times New Roman" pitchFamily="18" charset="0"/>
                  <a:cs typeface="Times New Roman" pitchFamily="18" charset="0"/>
                </a:rPr>
                <a:t> của quốc gia và khu vực ASEAN </a:t>
              </a:r>
              <a:endParaRPr lang="en-US" sz="2000" dirty="0">
                <a:latin typeface="Times New Roman" pitchFamily="18" charset="0"/>
                <a:cs typeface="Times New Roman" pitchFamily="18" charset="0"/>
              </a:endParaRPr>
            </a:p>
          </p:txBody>
        </p:sp>
        <p:sp>
          <p:nvSpPr>
            <p:cNvPr id="91" name="TextBox 90"/>
            <p:cNvSpPr txBox="1"/>
            <p:nvPr/>
          </p:nvSpPr>
          <p:spPr>
            <a:xfrm>
              <a:off x="3602830" y="2503944"/>
              <a:ext cx="2569369" cy="2850939"/>
            </a:xfrm>
            <a:prstGeom prst="rect">
              <a:avLst/>
            </a:prstGeom>
            <a:noFill/>
          </p:spPr>
          <p:txBody>
            <a:bodyPr wrap="square" rtlCol="0">
              <a:spAutoFit/>
            </a:bodyPr>
            <a:lstStyle/>
            <a:p>
              <a:pPr marL="171450" indent="-171450" algn="just">
                <a:buFontTx/>
                <a:buChar char="-"/>
              </a:pPr>
              <a:r>
                <a:rPr lang="vi-VN" dirty="0" smtClean="0">
                  <a:latin typeface="Times New Roman" pitchFamily="18" charset="0"/>
                  <a:cs typeface="Times New Roman" pitchFamily="18" charset="0"/>
                </a:rPr>
                <a:t>Là nơi chuyên đào tạo nguồn nhân lực kỹ thuật có uy tín và chất lượng cao đáp ứng nhu cầu của </a:t>
              </a:r>
              <a:r>
                <a:rPr lang="en-US" dirty="0" smtClean="0">
                  <a:latin typeface="Times New Roman" pitchFamily="18" charset="0"/>
                  <a:cs typeface="Times New Roman" pitchFamily="18" charset="0"/>
                </a:rPr>
                <a:t>XH</a:t>
              </a:r>
              <a:r>
                <a:rPr lang="vi-VN" dirty="0" smtClean="0">
                  <a:latin typeface="Times New Roman" pitchFamily="18" charset="0"/>
                  <a:cs typeface="Times New Roman" pitchFamily="18" charset="0"/>
                </a:rPr>
                <a:t>, của doanh nghiệp và góp phần phục vụ quá trình </a:t>
              </a:r>
              <a:r>
                <a:rPr lang="en-US" dirty="0" smtClean="0">
                  <a:latin typeface="Times New Roman" pitchFamily="18" charset="0"/>
                  <a:cs typeface="Times New Roman" pitchFamily="18" charset="0"/>
                </a:rPr>
                <a:t>CNH</a:t>
              </a:r>
              <a:r>
                <a:rPr lang="vi-VN" dirty="0" smtClean="0">
                  <a:latin typeface="Times New Roman" pitchFamily="18" charset="0"/>
                  <a:cs typeface="Times New Roman" pitchFamily="18" charset="0"/>
                </a:rPr>
                <a:t>, hiện đại hóa </a:t>
              </a:r>
              <a:r>
                <a:rPr lang="en-US" dirty="0" smtClean="0">
                  <a:latin typeface="Times New Roman" pitchFamily="18" charset="0"/>
                  <a:cs typeface="Times New Roman" pitchFamily="18" charset="0"/>
                </a:rPr>
                <a:t>TP. HCM</a:t>
              </a:r>
              <a:r>
                <a:rPr lang="vi-VN" dirty="0" smtClean="0">
                  <a:latin typeface="Times New Roman" pitchFamily="18" charset="0"/>
                  <a:cs typeface="Times New Roman" pitchFamily="18" charset="0"/>
                </a:rPr>
                <a:t> và cả nước.</a:t>
              </a:r>
              <a:endParaRPr lang="en-US" dirty="0" smtClean="0">
                <a:latin typeface="Times New Roman" pitchFamily="18" charset="0"/>
                <a:cs typeface="Times New Roman" pitchFamily="18" charset="0"/>
              </a:endParaRPr>
            </a:p>
            <a:p>
              <a:pPr marL="171450" indent="-171450" algn="just">
                <a:buFontTx/>
                <a:buChar char="-"/>
              </a:pPr>
              <a:r>
                <a:rPr lang="vi-VN" dirty="0" smtClean="0">
                  <a:latin typeface="Times New Roman" pitchFamily="18" charset="0"/>
                  <a:cs typeface="Times New Roman" pitchFamily="18" charset="0"/>
                </a:rPr>
                <a:t>Là nơi kết hợp đào tạo với thực hiện </a:t>
              </a:r>
              <a:r>
                <a:rPr lang="en-US" dirty="0" smtClean="0">
                  <a:latin typeface="Times New Roman" pitchFamily="18" charset="0"/>
                  <a:cs typeface="Times New Roman" pitchFamily="18" charset="0"/>
                </a:rPr>
                <a:t>NC</a:t>
              </a:r>
              <a:r>
                <a:rPr lang="vi-VN" dirty="0" smtClean="0">
                  <a:latin typeface="Times New Roman" pitchFamily="18" charset="0"/>
                  <a:cs typeface="Times New Roman" pitchFamily="18" charset="0"/>
                </a:rPr>
                <a:t> và </a:t>
              </a:r>
              <a:r>
                <a:rPr lang="en-US" dirty="0" smtClean="0">
                  <a:latin typeface="Times New Roman" pitchFamily="18" charset="0"/>
                  <a:cs typeface="Times New Roman" pitchFamily="18" charset="0"/>
                </a:rPr>
                <a:t>CG</a:t>
              </a:r>
              <a:r>
                <a:rPr lang="vi-VN" dirty="0" smtClean="0">
                  <a:latin typeface="Times New Roman" pitchFamily="18" charset="0"/>
                  <a:cs typeface="Times New Roman" pitchFamily="18" charset="0"/>
                </a:rPr>
                <a:t> các kết quả </a:t>
              </a:r>
              <a:r>
                <a:rPr lang="en-US" dirty="0" smtClean="0">
                  <a:latin typeface="Times New Roman" pitchFamily="18" charset="0"/>
                  <a:cs typeface="Times New Roman" pitchFamily="18" charset="0"/>
                </a:rPr>
                <a:t>NCKH</a:t>
              </a:r>
              <a:r>
                <a:rPr lang="vi-VN" dirty="0" smtClean="0">
                  <a:latin typeface="Times New Roman" pitchFamily="18" charset="0"/>
                  <a:cs typeface="Times New Roman" pitchFamily="18" charset="0"/>
                </a:rPr>
                <a:t> về lĩnh vực đào tạo nghề nghiệp và </a:t>
              </a:r>
              <a:r>
                <a:rPr lang="en-US" dirty="0" smtClean="0">
                  <a:latin typeface="Times New Roman" pitchFamily="18" charset="0"/>
                  <a:cs typeface="Times New Roman" pitchFamily="18" charset="0"/>
                </a:rPr>
                <a:t>CN</a:t>
              </a:r>
              <a:r>
                <a:rPr lang="vi-VN" dirty="0" smtClean="0">
                  <a:latin typeface="Times New Roman" pitchFamily="18" charset="0"/>
                  <a:cs typeface="Times New Roman" pitchFamily="18" charset="0"/>
                </a:rPr>
                <a:t> kỹ thuật cao cho xã hội</a:t>
              </a:r>
              <a:r>
                <a:rPr lang="vi-VN" sz="1200" dirty="0" smtClean="0">
                  <a:latin typeface="Times New Roman" pitchFamily="18" charset="0"/>
                  <a:cs typeface="Times New Roman" pitchFamily="18" charset="0"/>
                </a:rPr>
                <a:t>.</a:t>
              </a:r>
              <a:endParaRPr lang="en-US" sz="1200" dirty="0">
                <a:latin typeface="Times New Roman" pitchFamily="18" charset="0"/>
                <a:cs typeface="Times New Roman" pitchFamily="18" charset="0"/>
              </a:endParaRPr>
            </a:p>
          </p:txBody>
        </p:sp>
        <p:sp>
          <p:nvSpPr>
            <p:cNvPr id="92" name="TextBox 91"/>
            <p:cNvSpPr txBox="1"/>
            <p:nvPr/>
          </p:nvSpPr>
          <p:spPr>
            <a:xfrm>
              <a:off x="6476999" y="2606933"/>
              <a:ext cx="2209801" cy="1053607"/>
            </a:xfrm>
            <a:prstGeom prst="rect">
              <a:avLst/>
            </a:prstGeom>
            <a:noFill/>
          </p:spPr>
          <p:txBody>
            <a:bodyPr wrap="square" rtlCol="0">
              <a:spAutoFit/>
            </a:bodyPr>
            <a:lstStyle/>
            <a:p>
              <a:pPr algn="just"/>
              <a:r>
                <a:rPr lang="vi-VN" sz="2400" dirty="0" smtClean="0">
                  <a:latin typeface="Times New Roman" pitchFamily="18" charset="0"/>
                  <a:cs typeface="Times New Roman" pitchFamily="18" charset="0"/>
                </a:rPr>
                <a:t>“Tri thức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sáng tạo</a:t>
              </a:r>
              <a:endParaRPr lang="en-US" sz="2400" dirty="0" smtClean="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 phát triển</a:t>
              </a:r>
              <a:endParaRPr lang="en-US" sz="2400" dirty="0">
                <a:latin typeface="Times New Roman" pitchFamily="18" charset="0"/>
                <a:cs typeface="Times New Roman" pitchFamily="18" charset="0"/>
              </a:endParaRPr>
            </a:p>
            <a:p>
              <a:pPr algn="just"/>
              <a:r>
                <a:rPr lang="vi-VN"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bền vững”</a:t>
              </a:r>
              <a:endParaRPr lang="en-US" sz="2400" dirty="0">
                <a:latin typeface="Times New Roman" pitchFamily="18" charset="0"/>
                <a:cs typeface="Times New Roman" pitchFamily="18" charset="0"/>
              </a:endParaRPr>
            </a:p>
          </p:txBody>
        </p:sp>
      </p:grpSp>
    </p:spTree>
    <p:extLst>
      <p:ext uri="{BB962C8B-B14F-4D97-AF65-F5344CB8AC3E}">
        <p14:creationId xmlns:p14="http://schemas.microsoft.com/office/powerpoint/2010/main" val="35403518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868362"/>
            <a:ext cx="8915400" cy="6063198"/>
          </a:xfrm>
          <a:prstGeom prst="rect">
            <a:avLst/>
          </a:prstGeom>
        </p:spPr>
        <p:txBody>
          <a:bodyPr wrap="square">
            <a:spAutoFit/>
          </a:bodyPr>
          <a:lstStyle/>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T</a:t>
            </a:r>
            <a:r>
              <a:rPr lang="vi-VN" sz="2500" dirty="0" smtClean="0">
                <a:latin typeface="Times New Roman" pitchFamily="18" charset="0"/>
                <a:cs typeface="Times New Roman" pitchFamily="18" charset="0"/>
              </a:rPr>
              <a:t>ăng cường sự lãnh đạo của Đảng, sự quản lý của B</a:t>
            </a:r>
            <a:r>
              <a:rPr lang="en-US" sz="2500" dirty="0" smtClean="0">
                <a:latin typeface="Times New Roman" pitchFamily="18" charset="0"/>
                <a:cs typeface="Times New Roman" pitchFamily="18" charset="0"/>
              </a:rPr>
              <a:t>GH</a:t>
            </a:r>
            <a:r>
              <a:rPr lang="vi-VN" sz="2500" dirty="0" smtClean="0">
                <a:latin typeface="Times New Roman" pitchFamily="18" charset="0"/>
                <a:cs typeface="Times New Roman" pitchFamily="18" charset="0"/>
              </a:rPr>
              <a:t> </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Đ</a:t>
            </a:r>
            <a:r>
              <a:rPr lang="vi-VN" sz="2500" dirty="0" smtClean="0">
                <a:latin typeface="Times New Roman" pitchFamily="18" charset="0"/>
                <a:cs typeface="Times New Roman" pitchFamily="18" charset="0"/>
              </a:rPr>
              <a:t>ổi mới mạnh mẽ</a:t>
            </a:r>
            <a:r>
              <a:rPr lang="en-US" sz="2500" dirty="0" smtClean="0">
                <a:latin typeface="Times New Roman" pitchFamily="18" charset="0"/>
                <a:cs typeface="Times New Roman" pitchFamily="18" charset="0"/>
              </a:rPr>
              <a:t>, </a:t>
            </a:r>
            <a:r>
              <a:rPr lang="vi-VN" sz="2500" dirty="0" smtClean="0">
                <a:latin typeface="Times New Roman" pitchFamily="18" charset="0"/>
                <a:cs typeface="Times New Roman" pitchFamily="18" charset="0"/>
              </a:rPr>
              <a:t> đồng bộ các yếu tố cơ bản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a:t>
            </a:r>
            <a:r>
              <a:rPr lang="en-US" sz="2500" dirty="0" smtClean="0">
                <a:latin typeface="Times New Roman" pitchFamily="18" charset="0"/>
                <a:cs typeface="Times New Roman" pitchFamily="18" charset="0"/>
              </a:rPr>
              <a:t>ĐT</a:t>
            </a:r>
            <a:r>
              <a:rPr lang="vi-VN" sz="2500" dirty="0" smtClean="0">
                <a:latin typeface="Times New Roman" pitchFamily="18" charset="0"/>
                <a:cs typeface="Times New Roman" pitchFamily="18" charset="0"/>
              </a:rPr>
              <a:t> theo hướng coi trọng phát triển phẩm chất và năng lực của người học</a:t>
            </a:r>
            <a:r>
              <a:rPr lang="en-US" sz="2500" dirty="0" smtClean="0">
                <a:latin typeface="Times New Roman" pitchFamily="18" charset="0"/>
                <a:cs typeface="Times New Roman" pitchFamily="18" charset="0"/>
              </a:rPr>
              <a:t>.</a:t>
            </a: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Đ</a:t>
            </a:r>
            <a:r>
              <a:rPr lang="vi-VN" sz="2500" dirty="0" smtClean="0">
                <a:latin typeface="Times New Roman" pitchFamily="18" charset="0"/>
                <a:cs typeface="Times New Roman" pitchFamily="18" charset="0"/>
              </a:rPr>
              <a:t>ổi mới hình thức và </a:t>
            </a:r>
            <a:r>
              <a:rPr lang="en-US" sz="2500" dirty="0" smtClean="0">
                <a:latin typeface="Times New Roman" pitchFamily="18" charset="0"/>
                <a:cs typeface="Times New Roman" pitchFamily="18" charset="0"/>
              </a:rPr>
              <a:t>PP</a:t>
            </a:r>
            <a:r>
              <a:rPr lang="vi-VN" sz="2500" dirty="0" smtClean="0">
                <a:latin typeface="Times New Roman" pitchFamily="18" charset="0"/>
                <a:cs typeface="Times New Roman" pitchFamily="18" charset="0"/>
              </a:rPr>
              <a:t> thi, kiểm tra và </a:t>
            </a:r>
            <a:r>
              <a:rPr lang="en-US" sz="2500" dirty="0" smtClean="0">
                <a:latin typeface="Times New Roman" pitchFamily="18" charset="0"/>
                <a:cs typeface="Times New Roman" pitchFamily="18" charset="0"/>
              </a:rPr>
              <a:t>ĐG</a:t>
            </a:r>
            <a:r>
              <a:rPr lang="vi-VN" sz="2500" dirty="0" smtClean="0">
                <a:latin typeface="Times New Roman" pitchFamily="18" charset="0"/>
                <a:cs typeface="Times New Roman" pitchFamily="18" charset="0"/>
              </a:rPr>
              <a:t>iá kết quả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a:t>
            </a:r>
            <a:r>
              <a:rPr lang="en-US" sz="2500" dirty="0" smtClean="0">
                <a:latin typeface="Times New Roman" pitchFamily="18" charset="0"/>
                <a:cs typeface="Times New Roman" pitchFamily="18" charset="0"/>
              </a:rPr>
              <a:t>ĐT.</a:t>
            </a: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Đ</a:t>
            </a:r>
            <a:r>
              <a:rPr lang="vi-VN" sz="2500" dirty="0" smtClean="0">
                <a:latin typeface="Times New Roman" pitchFamily="18" charset="0"/>
                <a:cs typeface="Times New Roman" pitchFamily="18" charset="0"/>
              </a:rPr>
              <a:t>ổi mới công tác quản lý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và </a:t>
            </a:r>
            <a:r>
              <a:rPr lang="en-US" sz="2500" dirty="0" smtClean="0">
                <a:latin typeface="Times New Roman" pitchFamily="18" charset="0"/>
                <a:cs typeface="Times New Roman" pitchFamily="18" charset="0"/>
              </a:rPr>
              <a:t>ĐT</a:t>
            </a:r>
            <a:r>
              <a:rPr lang="vi-VN" sz="2500" dirty="0" smtClean="0">
                <a:latin typeface="Times New Roman" pitchFamily="18" charset="0"/>
                <a:cs typeface="Times New Roman" pitchFamily="18" charset="0"/>
              </a:rPr>
              <a:t>, bảo đảm dân chủ, thống nhất </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P</a:t>
            </a:r>
            <a:r>
              <a:rPr lang="vi-VN" sz="2500" dirty="0" smtClean="0">
                <a:latin typeface="Times New Roman" pitchFamily="18" charset="0"/>
                <a:cs typeface="Times New Roman" pitchFamily="18" charset="0"/>
              </a:rPr>
              <a:t>hát triển đội ngũ </a:t>
            </a:r>
            <a:r>
              <a:rPr lang="en-US" sz="2500" dirty="0" smtClean="0">
                <a:latin typeface="Times New Roman" pitchFamily="18" charset="0"/>
                <a:cs typeface="Times New Roman" pitchFamily="18" charset="0"/>
              </a:rPr>
              <a:t>CB </a:t>
            </a:r>
            <a:r>
              <a:rPr lang="vi-VN" sz="2500" dirty="0" smtClean="0">
                <a:latin typeface="Times New Roman" pitchFamily="18" charset="0"/>
                <a:cs typeface="Times New Roman" pitchFamily="18" charset="0"/>
              </a:rPr>
              <a:t>quản lý và </a:t>
            </a:r>
            <a:r>
              <a:rPr lang="en-US" sz="2500" dirty="0" smtClean="0">
                <a:latin typeface="Times New Roman" pitchFamily="18" charset="0"/>
                <a:cs typeface="Times New Roman" pitchFamily="18" charset="0"/>
              </a:rPr>
              <a:t>GV</a:t>
            </a:r>
            <a:r>
              <a:rPr lang="vi-VN" sz="2500" dirty="0" smtClean="0">
                <a:latin typeface="Times New Roman" pitchFamily="18" charset="0"/>
                <a:cs typeface="Times New Roman" pitchFamily="18" charset="0"/>
              </a:rPr>
              <a:t> theo tiêu chuẩn của trường </a:t>
            </a:r>
            <a:r>
              <a:rPr lang="en-US" sz="2500" dirty="0" smtClean="0">
                <a:latin typeface="Times New Roman" pitchFamily="18" charset="0"/>
                <a:cs typeface="Times New Roman" pitchFamily="18" charset="0"/>
              </a:rPr>
              <a:t>CĐ</a:t>
            </a:r>
            <a:r>
              <a:rPr lang="vi-VN" sz="2500" dirty="0" smtClean="0">
                <a:latin typeface="Times New Roman" pitchFamily="18" charset="0"/>
                <a:cs typeface="Times New Roman" pitchFamily="18" charset="0"/>
              </a:rPr>
              <a:t> tiên tiến, định hướng đổi mới và hội nhập quốc tế</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err="1" smtClean="0">
                <a:latin typeface="Times New Roman" pitchFamily="18" charset="0"/>
                <a:cs typeface="Times New Roman" pitchFamily="18" charset="0"/>
              </a:rPr>
              <a:t>Đổ</a:t>
            </a:r>
            <a:r>
              <a:rPr lang="vi-VN" sz="2500" dirty="0" smtClean="0">
                <a:latin typeface="Times New Roman" pitchFamily="18" charset="0"/>
                <a:cs typeface="Times New Roman" pitchFamily="18" charset="0"/>
              </a:rPr>
              <a:t>i mới chính sách, cơ chế tài chính, huy động đóng góp của </a:t>
            </a:r>
            <a:r>
              <a:rPr lang="en-US" sz="2500" dirty="0" smtClean="0">
                <a:latin typeface="Times New Roman" pitchFamily="18" charset="0"/>
                <a:cs typeface="Times New Roman" pitchFamily="18" charset="0"/>
              </a:rPr>
              <a:t>XH</a:t>
            </a: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N</a:t>
            </a:r>
            <a:r>
              <a:rPr lang="vi-VN" sz="2500" dirty="0" smtClean="0">
                <a:latin typeface="Times New Roman" pitchFamily="18" charset="0"/>
                <a:cs typeface="Times New Roman" pitchFamily="18" charset="0"/>
              </a:rPr>
              <a:t>âng cao hiệu quả </a:t>
            </a:r>
            <a:r>
              <a:rPr lang="en-US" sz="2500" dirty="0" smtClean="0">
                <a:latin typeface="Times New Roman" pitchFamily="18" charset="0"/>
                <a:cs typeface="Times New Roman" pitchFamily="18" charset="0"/>
              </a:rPr>
              <a:t>NC</a:t>
            </a:r>
            <a:r>
              <a:rPr lang="vi-VN" sz="2500" dirty="0" smtClean="0">
                <a:latin typeface="Times New Roman" pitchFamily="18" charset="0"/>
                <a:cs typeface="Times New Roman" pitchFamily="18" charset="0"/>
              </a:rPr>
              <a:t> và ứng dụng </a:t>
            </a:r>
            <a:r>
              <a:rPr lang="en-US" sz="2500" dirty="0" smtClean="0">
                <a:latin typeface="Times New Roman" pitchFamily="18" charset="0"/>
                <a:cs typeface="Times New Roman" pitchFamily="18" charset="0"/>
              </a:rPr>
              <a:t>KH </a:t>
            </a:r>
            <a:r>
              <a:rPr lang="en-US" sz="2500" dirty="0" err="1" smtClean="0">
                <a:latin typeface="Times New Roman" pitchFamily="18" charset="0"/>
                <a:cs typeface="Times New Roman" pitchFamily="18" charset="0"/>
              </a:rPr>
              <a:t>và</a:t>
            </a:r>
            <a:r>
              <a:rPr lang="vi-VN" sz="2500" dirty="0" smtClean="0">
                <a:latin typeface="Times New Roman" pitchFamily="18" charset="0"/>
                <a:cs typeface="Times New Roman" pitchFamily="18" charset="0"/>
              </a:rPr>
              <a:t> </a:t>
            </a:r>
            <a:r>
              <a:rPr lang="en-US" sz="2500" dirty="0" smtClean="0">
                <a:latin typeface="Times New Roman" pitchFamily="18" charset="0"/>
                <a:cs typeface="Times New Roman" pitchFamily="18" charset="0"/>
              </a:rPr>
              <a:t>CN </a:t>
            </a:r>
            <a:r>
              <a:rPr lang="en-US" sz="2500" dirty="0" err="1" smtClean="0">
                <a:latin typeface="Times New Roman" pitchFamily="18" charset="0"/>
                <a:cs typeface="Times New Roman" pitchFamily="18" charset="0"/>
              </a:rPr>
              <a:t>nhất</a:t>
            </a:r>
            <a:r>
              <a:rPr lang="vi-VN" sz="2500" dirty="0" smtClean="0">
                <a:latin typeface="Times New Roman" pitchFamily="18" charset="0"/>
                <a:cs typeface="Times New Roman" pitchFamily="18" charset="0"/>
              </a:rPr>
              <a:t> là khoa học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và </a:t>
            </a:r>
            <a:r>
              <a:rPr lang="en-US" sz="2500" dirty="0" smtClean="0">
                <a:latin typeface="Times New Roman" pitchFamily="18" charset="0"/>
                <a:cs typeface="Times New Roman" pitchFamily="18" charset="0"/>
              </a:rPr>
              <a:t>KH</a:t>
            </a:r>
            <a:r>
              <a:rPr lang="vi-VN" sz="2500" dirty="0" smtClean="0">
                <a:latin typeface="Times New Roman" pitchFamily="18" charset="0"/>
                <a:cs typeface="Times New Roman" pitchFamily="18" charset="0"/>
              </a:rPr>
              <a:t> quản lý trong Nhà trường</a:t>
            </a:r>
            <a:endParaRPr lang="en-US" sz="2500" dirty="0" smtClean="0">
              <a:latin typeface="Times New Roman" pitchFamily="18" charset="0"/>
              <a:cs typeface="Times New Roman" pitchFamily="18" charset="0"/>
            </a:endParaRP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C</a:t>
            </a:r>
            <a:r>
              <a:rPr lang="vi-VN" sz="2500" dirty="0" smtClean="0">
                <a:latin typeface="Times New Roman" pitchFamily="18" charset="0"/>
                <a:cs typeface="Times New Roman" pitchFamily="18" charset="0"/>
              </a:rPr>
              <a:t>hủ động hội nhập hợp tác quốc tế trong </a:t>
            </a:r>
            <a:r>
              <a:rPr lang="en-US" sz="2500" dirty="0" smtClean="0">
                <a:latin typeface="Times New Roman" pitchFamily="18" charset="0"/>
                <a:cs typeface="Times New Roman" pitchFamily="18" charset="0"/>
              </a:rPr>
              <a:t>GD</a:t>
            </a:r>
            <a:r>
              <a:rPr lang="vi-VN" sz="2500" dirty="0" smtClean="0">
                <a:latin typeface="Times New Roman" pitchFamily="18" charset="0"/>
                <a:cs typeface="Times New Roman" pitchFamily="18" charset="0"/>
              </a:rPr>
              <a:t> và </a:t>
            </a:r>
            <a:r>
              <a:rPr lang="en-US" sz="2500" dirty="0" smtClean="0">
                <a:latin typeface="Times New Roman" pitchFamily="18" charset="0"/>
                <a:cs typeface="Times New Roman" pitchFamily="18" charset="0"/>
              </a:rPr>
              <a:t>ĐT</a:t>
            </a:r>
          </a:p>
          <a:p>
            <a:pPr marL="342900" indent="-342900" algn="just">
              <a:spcAft>
                <a:spcPts val="600"/>
              </a:spcAft>
              <a:buFont typeface="+mj-lt"/>
              <a:buAutoNum type="arabicPeriod"/>
            </a:pPr>
            <a:r>
              <a:rPr lang="en-US" sz="2500" dirty="0" smtClean="0">
                <a:latin typeface="Times New Roman" pitchFamily="18" charset="0"/>
                <a:cs typeface="Times New Roman" pitchFamily="18" charset="0"/>
              </a:rPr>
              <a:t>P</a:t>
            </a:r>
            <a:r>
              <a:rPr lang="vi-VN" sz="2500" dirty="0" smtClean="0">
                <a:latin typeface="Times New Roman" pitchFamily="18" charset="0"/>
                <a:cs typeface="Times New Roman" pitchFamily="18" charset="0"/>
              </a:rPr>
              <a:t>hát triển cơ sở vật chất trường</a:t>
            </a:r>
            <a:r>
              <a:rPr lang="en-US" sz="2500" dirty="0" smtClean="0">
                <a:latin typeface="Times New Roman" pitchFamily="18" charset="0"/>
                <a:cs typeface="Times New Roman" pitchFamily="18" charset="0"/>
              </a:rPr>
              <a:t>.</a:t>
            </a:r>
          </a:p>
          <a:p>
            <a:pPr algn="just">
              <a:spcAft>
                <a:spcPts val="600"/>
              </a:spcAft>
            </a:pPr>
            <a:endParaRPr lang="en-US" b="1" dirty="0">
              <a:latin typeface="Times New Roman" pitchFamily="18" charset="0"/>
              <a:cs typeface="Times New Roman" pitchFamily="18" charset="0"/>
            </a:endParaRPr>
          </a:p>
        </p:txBody>
      </p:sp>
      <p:sp>
        <p:nvSpPr>
          <p:cNvPr id="4" name="Rectangle 2"/>
          <p:cNvSpPr txBox="1">
            <a:spLocks noChangeArrowheads="1"/>
          </p:cNvSpPr>
          <p:nvPr/>
        </p:nvSpPr>
        <p:spPr bwMode="white">
          <a:xfrm>
            <a:off x="228600" y="304800"/>
            <a:ext cx="8610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a:t>
            </a:r>
            <a:endParaRPr lang="en-US" sz="2000" dirty="0" smtClean="0">
              <a:latin typeface="Times New Roman" pitchFamily="18" charset="0"/>
              <a:cs typeface="Times New Roman" pitchFamily="18" charset="0"/>
            </a:endParaRPr>
          </a:p>
          <a:p>
            <a:r>
              <a:rPr lang="vi-VN" sz="2000" dirty="0" smtClean="0">
                <a:latin typeface="Times New Roman" pitchFamily="18" charset="0"/>
                <a:cs typeface="Times New Roman" pitchFamily="18" charset="0"/>
              </a:rPr>
              <a:t>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8002427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868362"/>
            <a:ext cx="8915400" cy="5863144"/>
          </a:xfrm>
          <a:prstGeom prst="rect">
            <a:avLst/>
          </a:prstGeom>
        </p:spPr>
        <p:txBody>
          <a:bodyPr wrap="square">
            <a:spAutoFit/>
          </a:bodyPr>
          <a:lstStyle/>
          <a:p>
            <a:pPr marL="342900" lvl="1" indent="-342900" algn="just">
              <a:spcBef>
                <a:spcPct val="20000"/>
              </a:spcBef>
              <a:buClr>
                <a:schemeClr val="tx2"/>
              </a:buClr>
              <a:buSzPct val="115000"/>
              <a:buFont typeface="Wingdings" pitchFamily="2" charset="2"/>
              <a:buChar char="§"/>
            </a:pPr>
            <a:endParaRPr lang="en-US" sz="2500" dirty="0">
              <a:latin typeface="Times New Roman" pitchFamily="18" charset="0"/>
              <a:cs typeface="Times New Roman" pitchFamily="18" charset="0"/>
            </a:endParaRPr>
          </a:p>
          <a:p>
            <a:pPr marL="342900" lvl="1" indent="-342900" algn="just">
              <a:spcBef>
                <a:spcPct val="20000"/>
              </a:spcBef>
              <a:buClr>
                <a:schemeClr val="tx2"/>
              </a:buClr>
              <a:buSzPct val="115000"/>
              <a:buFont typeface="Wingdings" pitchFamily="2" charset="2"/>
              <a:buChar char="§"/>
            </a:pPr>
            <a:r>
              <a:rPr lang="en-US" sz="2500" dirty="0" err="1" smtClean="0">
                <a:latin typeface="Times New Roman" pitchFamily="18" charset="0"/>
                <a:cs typeface="Times New Roman" pitchFamily="18" charset="0"/>
              </a:rPr>
              <a:t>Quán</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triệt</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quan</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điểm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mục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tiêu</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nhiệm</a:t>
            </a:r>
            <a:r>
              <a:rPr lang="en-US" sz="2500" dirty="0">
                <a:latin typeface="Times New Roman" pitchFamily="18" charset="0"/>
                <a:cs typeface="Times New Roman" pitchFamily="18" charset="0"/>
              </a:rPr>
              <a:t> vụ, </a:t>
            </a:r>
            <a:r>
              <a:rPr lang="en-US" sz="2500" dirty="0" err="1">
                <a:latin typeface="Times New Roman" pitchFamily="18" charset="0"/>
                <a:cs typeface="Times New Roman" pitchFamily="18" charset="0"/>
              </a:rPr>
              <a:t>giải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pháp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đổi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mới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căn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bản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toàn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diện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nền</a:t>
            </a:r>
            <a:r>
              <a:rPr lang="en-US" sz="2500" dirty="0">
                <a:latin typeface="Times New Roman" pitchFamily="18" charset="0"/>
                <a:cs typeface="Times New Roman" pitchFamily="18" charset="0"/>
              </a:rPr>
              <a:t> GD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ĐT </a:t>
            </a:r>
            <a:r>
              <a:rPr lang="en-US" sz="2500" dirty="0" err="1" smtClean="0">
                <a:latin typeface="Times New Roman" pitchFamily="18" charset="0"/>
                <a:cs typeface="Times New Roman" pitchFamily="18" charset="0"/>
              </a:rPr>
              <a:t>trong</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nhà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trường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Nâng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cao</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vai</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trò</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quyết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định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chất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lượng</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GD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ĐT </a:t>
            </a:r>
            <a:r>
              <a:rPr lang="en-US" sz="2500" dirty="0" err="1">
                <a:latin typeface="Times New Roman" pitchFamily="18" charset="0"/>
                <a:cs typeface="Times New Roman" pitchFamily="18" charset="0"/>
              </a:rPr>
              <a:t>của</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GV</a:t>
            </a:r>
            <a:endParaRPr lang="en-US" sz="2500" dirty="0">
              <a:latin typeface="Times New Roman" pitchFamily="18" charset="0"/>
              <a:cs typeface="Times New Roman" pitchFamily="18" charset="0"/>
            </a:endParaRPr>
          </a:p>
          <a:p>
            <a:pPr marL="342900" lvl="1" indent="-342900" algn="just">
              <a:spcBef>
                <a:spcPct val="20000"/>
              </a:spcBef>
              <a:buClr>
                <a:schemeClr val="tx2"/>
              </a:buClr>
              <a:buSzPct val="115000"/>
              <a:buFont typeface="Wingdings" pitchFamily="2" charset="2"/>
              <a:buChar char="§"/>
            </a:pPr>
            <a:r>
              <a:rPr lang="en-US" sz="2500" dirty="0" err="1">
                <a:latin typeface="Times New Roman" pitchFamily="18" charset="0"/>
                <a:cs typeface="Times New Roman" pitchFamily="18" charset="0"/>
              </a:rPr>
              <a:t>Coi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trọng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công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tác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phát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triển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đảng</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chính</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trị</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tư</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tưởng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trong</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nhà</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trường</a:t>
            </a:r>
            <a:endParaRPr lang="en-US" sz="2500" dirty="0" smtClean="0">
              <a:latin typeface="Times New Roman" pitchFamily="18" charset="0"/>
              <a:cs typeface="Times New Roman" pitchFamily="18" charset="0"/>
            </a:endParaRPr>
          </a:p>
          <a:p>
            <a:pPr marL="342900" lvl="1" indent="-342900" algn="just">
              <a:spcBef>
                <a:spcPct val="20000"/>
              </a:spcBef>
              <a:buClr>
                <a:schemeClr val="tx2"/>
              </a:buClr>
              <a:buSzPct val="115000"/>
              <a:buFont typeface="Wingdings" pitchFamily="2" charset="2"/>
              <a:buChar char="§"/>
            </a:pPr>
            <a:r>
              <a:rPr lang="en-US" sz="2500" dirty="0" err="1" smtClean="0">
                <a:latin typeface="Times New Roman" pitchFamily="18" charset="0"/>
                <a:cs typeface="Times New Roman" pitchFamily="18" charset="0"/>
              </a:rPr>
              <a:t>Phát</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huy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sức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mạnh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tổng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hợp</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của</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hệ</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thống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chính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trị</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giải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quyết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dứt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điểm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các</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tiêu</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cực</a:t>
            </a:r>
            <a:r>
              <a:rPr lang="en-US" sz="2500" dirty="0">
                <a:latin typeface="Times New Roman" pitchFamily="18" charset="0"/>
                <a:cs typeface="Times New Roman" pitchFamily="18" charset="0"/>
              </a:rPr>
              <a:t> </a:t>
            </a:r>
            <a:r>
              <a:rPr lang="en-US" sz="2500" dirty="0" smtClean="0">
                <a:latin typeface="Times New Roman" pitchFamily="18" charset="0"/>
                <a:cs typeface="Times New Roman" pitchFamily="18" charset="0"/>
              </a:rPr>
              <a:t> </a:t>
            </a:r>
            <a:r>
              <a:rPr lang="en-US" sz="2500" dirty="0" err="1" smtClean="0">
                <a:latin typeface="Times New Roman" pitchFamily="18" charset="0"/>
                <a:cs typeface="Times New Roman" pitchFamily="18" charset="0"/>
              </a:rPr>
              <a:t>gây</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bức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xúc</a:t>
            </a:r>
            <a:r>
              <a:rPr lang="en-US" sz="2500" dirty="0">
                <a:latin typeface="Times New Roman" pitchFamily="18" charset="0"/>
                <a:cs typeface="Times New Roman" pitchFamily="18" charset="0"/>
              </a:rPr>
              <a:t> </a:t>
            </a:r>
            <a:r>
              <a:rPr lang="en-US" sz="2500" dirty="0" err="1" smtClean="0">
                <a:latin typeface="Times New Roman" pitchFamily="18" charset="0"/>
                <a:cs typeface="Times New Roman" pitchFamily="18" charset="0"/>
              </a:rPr>
              <a:t>trong</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nhà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trường</a:t>
            </a:r>
            <a:r>
              <a:rPr lang="en-US" sz="2500" dirty="0">
                <a:latin typeface="Times New Roman" pitchFamily="18" charset="0"/>
                <a:cs typeface="Times New Roman" pitchFamily="18" charset="0"/>
              </a:rPr>
              <a:t>.</a:t>
            </a:r>
          </a:p>
          <a:p>
            <a:pPr marL="342900" lvl="1" indent="-342900" algn="just">
              <a:spcBef>
                <a:spcPct val="20000"/>
              </a:spcBef>
              <a:buClr>
                <a:schemeClr val="tx2"/>
              </a:buClr>
              <a:buSzPct val="115000"/>
              <a:buFont typeface="Wingdings" pitchFamily="2" charset="2"/>
              <a:buChar char="§"/>
            </a:pPr>
            <a:r>
              <a:rPr lang="en-US" sz="2500" dirty="0" err="1">
                <a:latin typeface="Times New Roman" pitchFamily="18" charset="0"/>
                <a:cs typeface="Times New Roman" pitchFamily="18" charset="0"/>
              </a:rPr>
              <a:t>Tạo</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sự</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đồng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thuận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đoàn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kết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giữa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Đảng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ủy</a:t>
            </a:r>
            <a:r>
              <a:rPr lang="en-US" sz="2500" dirty="0">
                <a:latin typeface="Times New Roman" panose="02020603050405020304" pitchFamily="18" charset="0"/>
                <a:cs typeface="Times New Roman" panose="02020603050405020304" pitchFamily="18" charset="0"/>
              </a:rPr>
              <a:t>, </a:t>
            </a:r>
            <a:r>
              <a:rPr lang="en-US" sz="2500" dirty="0" smtClean="0">
                <a:latin typeface="Times New Roman" panose="02020603050405020304" pitchFamily="18" charset="0"/>
                <a:cs typeface="Times New Roman" panose="02020603050405020304" pitchFamily="18" charset="0"/>
              </a:rPr>
              <a:t>BGH </a:t>
            </a:r>
            <a:r>
              <a:rPr lang="en-US" sz="2500" dirty="0" err="1">
                <a:latin typeface="Times New Roman" panose="02020603050405020304" pitchFamily="18" charset="0"/>
                <a:cs typeface="Times New Roman" panose="02020603050405020304" pitchFamily="18" charset="0"/>
              </a:rPr>
              <a:t>và</a:t>
            </a:r>
            <a:r>
              <a:rPr lang="en-US" sz="2500" dirty="0">
                <a:latin typeface="Times New Roman" panose="02020603050405020304" pitchFamily="18" charset="0"/>
                <a:cs typeface="Times New Roman" panose="02020603050405020304" pitchFamily="18" charset="0"/>
              </a:rPr>
              <a:t> </a:t>
            </a:r>
            <a:r>
              <a:rPr lang="en-US" sz="2500" dirty="0" smtClean="0">
                <a:latin typeface="Times New Roman" panose="02020603050405020304" pitchFamily="18" charset="0"/>
                <a:cs typeface="Times New Roman" panose="02020603050405020304" pitchFamily="18" charset="0"/>
              </a:rPr>
              <a:t>CBGVNV </a:t>
            </a:r>
            <a:r>
              <a:rPr lang="en-US" sz="2500" dirty="0" err="1" smtClean="0">
                <a:latin typeface="Times New Roman" panose="02020603050405020304" pitchFamily="18" charset="0"/>
                <a:cs typeface="Times New Roman" panose="02020603050405020304" pitchFamily="18" charset="0"/>
              </a:rPr>
              <a:t>để</a:t>
            </a:r>
            <a:r>
              <a:rPr lang="en-US" sz="2500" dirty="0" smtClean="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tạo</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sức</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mạnh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phát</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triển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trường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nhanh</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chóng</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và</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bền</a:t>
            </a:r>
            <a:r>
              <a:rPr lang="en-US" sz="2500" dirty="0">
                <a:latin typeface="Times New Roman" panose="02020603050405020304" pitchFamily="18" charset="0"/>
                <a:cs typeface="Times New Roman" panose="02020603050405020304" pitchFamily="18" charset="0"/>
              </a:rPr>
              <a:t> </a:t>
            </a:r>
            <a:r>
              <a:rPr lang="en-US" sz="2500" dirty="0" err="1">
                <a:latin typeface="Times New Roman" panose="02020603050405020304" pitchFamily="18" charset="0"/>
                <a:cs typeface="Times New Roman" panose="02020603050405020304" pitchFamily="18" charset="0"/>
              </a:rPr>
              <a:t>vững</a:t>
            </a:r>
            <a:r>
              <a:rPr lang="en-US" sz="2500" dirty="0" smtClean="0">
                <a:latin typeface="Times New Roman" panose="02020603050405020304" pitchFamily="18" charset="0"/>
                <a:cs typeface="Times New Roman" panose="02020603050405020304" pitchFamily="18" charset="0"/>
              </a:rPr>
              <a:t>.</a:t>
            </a:r>
          </a:p>
          <a:p>
            <a:pPr marL="342900" lvl="1" indent="-342900" algn="just">
              <a:spcBef>
                <a:spcPct val="20000"/>
              </a:spcBef>
              <a:buClr>
                <a:schemeClr val="tx2"/>
              </a:buClr>
              <a:buSzPct val="115000"/>
              <a:buFont typeface="Wingdings" pitchFamily="2" charset="2"/>
              <a:buChar char="§"/>
            </a:pPr>
            <a:r>
              <a:rPr lang="en-US" sz="2500" dirty="0" err="1" smtClean="0">
                <a:latin typeface="Times New Roman" pitchFamily="18" charset="0"/>
                <a:cs typeface="Times New Roman" pitchFamily="18" charset="0"/>
              </a:rPr>
              <a:t>Đổi</a:t>
            </a:r>
            <a:r>
              <a:rPr lang="en-US" sz="2500" dirty="0" smtClean="0">
                <a:latin typeface="Times New Roman" pitchFamily="18" charset="0"/>
                <a:cs typeface="Times New Roman" pitchFamily="18" charset="0"/>
              </a:rPr>
              <a:t> </a:t>
            </a:r>
            <a:r>
              <a:rPr lang="en-US" sz="2500" dirty="0" err="1">
                <a:latin typeface="Times New Roman" pitchFamily="18" charset="0"/>
                <a:cs typeface="Times New Roman" pitchFamily="18" charset="0"/>
              </a:rPr>
              <a:t>mới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công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tác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thông</a:t>
            </a:r>
            <a:r>
              <a:rPr lang="en-US" sz="2500" dirty="0">
                <a:latin typeface="Times New Roman" pitchFamily="18" charset="0"/>
                <a:cs typeface="Times New Roman" pitchFamily="18" charset="0"/>
              </a:rPr>
              <a:t> tin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truyền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thông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để</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thống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nhất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về</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nhận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thức</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tạo</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sự</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đồng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thuận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huy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động</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sự</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tham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đánh</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giá</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giám</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sát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và</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phản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biện</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của</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toàn</a:t>
            </a:r>
            <a:r>
              <a:rPr lang="en-US" sz="2500" dirty="0">
                <a:latin typeface="Times New Roman" pitchFamily="18" charset="0"/>
                <a:cs typeface="Times New Roman" pitchFamily="18" charset="0"/>
              </a:rPr>
              <a:t> XH </a:t>
            </a:r>
            <a:r>
              <a:rPr lang="en-US" sz="2500" dirty="0" err="1">
                <a:latin typeface="Times New Roman" pitchFamily="18" charset="0"/>
                <a:cs typeface="Times New Roman" pitchFamily="18" charset="0"/>
              </a:rPr>
              <a:t>đối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với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đổi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mới</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phát</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triển</a:t>
            </a:r>
            <a:r>
              <a:rPr lang="en-US" sz="2500" dirty="0">
                <a:latin typeface="Times New Roman" pitchFamily="18" charset="0"/>
                <a:cs typeface="Times New Roman" pitchFamily="18" charset="0"/>
              </a:rPr>
              <a:t> GD-ĐT </a:t>
            </a:r>
          </a:p>
          <a:p>
            <a:pPr algn="just">
              <a:spcAft>
                <a:spcPts val="600"/>
              </a:spcAft>
            </a:pPr>
            <a:endParaRPr lang="en-US" sz="2500" b="1" dirty="0">
              <a:latin typeface="Times New Roman" pitchFamily="18" charset="0"/>
              <a:cs typeface="Times New Roman" pitchFamily="18" charset="0"/>
            </a:endParaRPr>
          </a:p>
        </p:txBody>
      </p:sp>
      <p:sp>
        <p:nvSpPr>
          <p:cNvPr id="4" name="Rectangle 2"/>
          <p:cNvSpPr txBox="1">
            <a:spLocks noChangeArrowheads="1"/>
          </p:cNvSpPr>
          <p:nvPr/>
        </p:nvSpPr>
        <p:spPr bwMode="white">
          <a:xfrm>
            <a:off x="228600" y="304800"/>
            <a:ext cx="8610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pPr algn="just"/>
            <a:r>
              <a:rPr lang="en-US" sz="2800" dirty="0">
                <a:solidFill>
                  <a:srgbClr val="FFC000"/>
                </a:solidFill>
                <a:latin typeface="Times New Roman" pitchFamily="18" charset="0"/>
                <a:ea typeface="+mn-ea"/>
                <a:cs typeface="Times New Roman" pitchFamily="18" charset="0"/>
              </a:rPr>
              <a:t>1. T</a:t>
            </a:r>
            <a:r>
              <a:rPr lang="vi-VN" sz="2800" dirty="0">
                <a:solidFill>
                  <a:srgbClr val="FFC000"/>
                </a:solidFill>
                <a:latin typeface="Times New Roman" pitchFamily="18" charset="0"/>
                <a:ea typeface="+mn-ea"/>
                <a:cs typeface="Times New Roman" pitchFamily="18" charset="0"/>
              </a:rPr>
              <a:t>ăng cường sự lãnh đạo của Đảng, sự quản lý của B</a:t>
            </a:r>
            <a:r>
              <a:rPr lang="en-US" sz="2800" dirty="0">
                <a:solidFill>
                  <a:srgbClr val="FFC000"/>
                </a:solidFill>
                <a:latin typeface="Times New Roman" pitchFamily="18" charset="0"/>
                <a:ea typeface="+mn-ea"/>
                <a:cs typeface="Times New Roman" pitchFamily="18" charset="0"/>
              </a:rPr>
              <a:t>GH</a:t>
            </a:r>
            <a:r>
              <a:rPr lang="vi-VN" sz="2800" dirty="0">
                <a:solidFill>
                  <a:srgbClr val="FFC000"/>
                </a:solidFill>
                <a:latin typeface="Times New Roman" pitchFamily="18" charset="0"/>
                <a:ea typeface="+mn-ea"/>
                <a:cs typeface="Times New Roman" pitchFamily="18" charset="0"/>
              </a:rPr>
              <a:t> đối với đổi mới </a:t>
            </a:r>
            <a:r>
              <a:rPr lang="en-US" sz="2800" dirty="0">
                <a:solidFill>
                  <a:srgbClr val="FFC000"/>
                </a:solidFill>
                <a:latin typeface="Times New Roman" pitchFamily="18" charset="0"/>
                <a:ea typeface="+mn-ea"/>
                <a:cs typeface="Times New Roman" pitchFamily="18" charset="0"/>
              </a:rPr>
              <a:t>GD-ĐT</a:t>
            </a:r>
          </a:p>
          <a:p>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3965221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1000" y="304800"/>
            <a:ext cx="8305800" cy="954107"/>
          </a:xfrm>
          <a:prstGeom prst="rect">
            <a:avLst/>
          </a:prstGeom>
        </p:spPr>
        <p:txBody>
          <a:bodyPr wrap="square">
            <a:spAutoFit/>
          </a:bodyPr>
          <a:lstStyle/>
          <a:p>
            <a:pPr algn="just"/>
            <a:r>
              <a:rPr lang="en-US" sz="2800" b="1" dirty="0" smtClean="0">
                <a:solidFill>
                  <a:srgbClr val="FFC000"/>
                </a:solidFill>
                <a:latin typeface="Times New Roman" pitchFamily="18" charset="0"/>
                <a:cs typeface="Times New Roman" pitchFamily="18" charset="0"/>
              </a:rPr>
              <a:t>2. Đ</a:t>
            </a:r>
            <a:r>
              <a:rPr lang="vi-VN" sz="2800" b="1" dirty="0" smtClean="0">
                <a:solidFill>
                  <a:srgbClr val="FFC000"/>
                </a:solidFill>
                <a:latin typeface="Times New Roman" pitchFamily="18" charset="0"/>
                <a:cs typeface="Times New Roman" pitchFamily="18" charset="0"/>
              </a:rPr>
              <a:t>ổi mới các yếu tố cơ bản của </a:t>
            </a:r>
            <a:r>
              <a:rPr lang="en-US" sz="2800" b="1" dirty="0" smtClean="0">
                <a:solidFill>
                  <a:srgbClr val="FFC000"/>
                </a:solidFill>
                <a:latin typeface="Times New Roman" pitchFamily="18" charset="0"/>
                <a:cs typeface="Times New Roman" pitchFamily="18" charset="0"/>
              </a:rPr>
              <a:t>GD</a:t>
            </a:r>
            <a:r>
              <a:rPr lang="vi-VN" sz="2800" b="1" dirty="0" smtClean="0">
                <a:solidFill>
                  <a:srgbClr val="FFC000"/>
                </a:solidFill>
                <a:latin typeface="Times New Roman" pitchFamily="18" charset="0"/>
                <a:cs typeface="Times New Roman" pitchFamily="18" charset="0"/>
              </a:rPr>
              <a:t>, </a:t>
            </a:r>
            <a:r>
              <a:rPr lang="en-US" sz="2800" b="1" dirty="0" smtClean="0">
                <a:solidFill>
                  <a:srgbClr val="FFC000"/>
                </a:solidFill>
                <a:latin typeface="Times New Roman" pitchFamily="18" charset="0"/>
                <a:cs typeface="Times New Roman" pitchFamily="18" charset="0"/>
              </a:rPr>
              <a:t>ĐT</a:t>
            </a:r>
            <a:r>
              <a:rPr lang="vi-VN" sz="2800" b="1" dirty="0" smtClean="0">
                <a:solidFill>
                  <a:srgbClr val="FFC000"/>
                </a:solidFill>
                <a:latin typeface="Times New Roman" pitchFamily="18" charset="0"/>
                <a:cs typeface="Times New Roman" pitchFamily="18" charset="0"/>
              </a:rPr>
              <a:t> theo hướng phát triển phẩm chất và năng lực của người học</a:t>
            </a:r>
            <a:endParaRPr lang="en-US" sz="2800" b="1" dirty="0" smtClean="0">
              <a:solidFill>
                <a:srgbClr val="FFC000"/>
              </a:solidFill>
              <a:latin typeface="Times New Roman" pitchFamily="18" charset="0"/>
              <a:cs typeface="Times New Roman" pitchFamily="18" charset="0"/>
            </a:endParaRPr>
          </a:p>
        </p:txBody>
      </p:sp>
      <p:sp>
        <p:nvSpPr>
          <p:cNvPr id="2" name="Rectangle 1"/>
          <p:cNvSpPr/>
          <p:nvPr/>
        </p:nvSpPr>
        <p:spPr>
          <a:xfrm>
            <a:off x="381000" y="1295400"/>
            <a:ext cx="8534400" cy="5216813"/>
          </a:xfrm>
          <a:prstGeom prst="rect">
            <a:avLst/>
          </a:prstGeom>
        </p:spPr>
        <p:txBody>
          <a:bodyPr wrap="square">
            <a:spAutoFit/>
          </a:bodyPr>
          <a:lstStyle/>
          <a:p>
            <a:pPr marL="285750" indent="-285750" algn="just">
              <a:spcAft>
                <a:spcPts val="600"/>
              </a:spcAft>
              <a:buFontTx/>
              <a:buChar char="-"/>
            </a:pPr>
            <a:r>
              <a:rPr lang="en-US" sz="2400" dirty="0">
                <a:latin typeface="Times New Roman" pitchFamily="18" charset="0"/>
                <a:cs typeface="Times New Roman" pitchFamily="18" charset="0"/>
              </a:rPr>
              <a:t>C</a:t>
            </a:r>
            <a:r>
              <a:rPr lang="vi-VN" sz="2400" dirty="0" smtClean="0">
                <a:latin typeface="Times New Roman" pitchFamily="18" charset="0"/>
                <a:cs typeface="Times New Roman" pitchFamily="18" charset="0"/>
              </a:rPr>
              <a:t>ông </a:t>
            </a:r>
            <a:r>
              <a:rPr lang="vi-VN" sz="2400" dirty="0">
                <a:latin typeface="Times New Roman" pitchFamily="18" charset="0"/>
                <a:cs typeface="Times New Roman" pitchFamily="18" charset="0"/>
              </a:rPr>
              <a:t>khai </a:t>
            </a:r>
            <a:r>
              <a:rPr lang="en-US" sz="2400" dirty="0" smtClean="0">
                <a:latin typeface="Times New Roman" pitchFamily="18" charset="0"/>
                <a:cs typeface="Times New Roman" pitchFamily="18" charset="0"/>
              </a:rPr>
              <a:t>C</a:t>
            </a:r>
            <a:r>
              <a:rPr lang="vi-VN" sz="2400" dirty="0" smtClean="0">
                <a:latin typeface="Times New Roman" pitchFamily="18" charset="0"/>
                <a:cs typeface="Times New Roman" pitchFamily="18" charset="0"/>
              </a:rPr>
              <a:t>huẩn </a:t>
            </a:r>
            <a:r>
              <a:rPr lang="vi-VN" sz="2400" dirty="0">
                <a:latin typeface="Times New Roman" pitchFamily="18" charset="0"/>
                <a:cs typeface="Times New Roman" pitchFamily="18" charset="0"/>
              </a:rPr>
              <a:t>đầu ra </a:t>
            </a:r>
            <a:r>
              <a:rPr lang="vi-VN" sz="2400" dirty="0" smtClean="0">
                <a:latin typeface="Times New Roman" pitchFamily="18" charset="0"/>
                <a:cs typeface="Times New Roman" pitchFamily="18" charset="0"/>
              </a:rPr>
              <a:t>trên </a:t>
            </a:r>
            <a:r>
              <a:rPr lang="vi-VN" sz="2400" dirty="0">
                <a:latin typeface="Times New Roman" pitchFamily="18" charset="0"/>
                <a:cs typeface="Times New Roman" pitchFamily="18" charset="0"/>
              </a:rPr>
              <a:t>trang Web trường</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en-US" sz="2400" dirty="0" smtClean="0">
                <a:latin typeface="Times New Roman" pitchFamily="18" charset="0"/>
                <a:cs typeface="Times New Roman" pitchFamily="18" charset="0"/>
              </a:rPr>
              <a:t>Đ</a:t>
            </a:r>
            <a:r>
              <a:rPr lang="vi-VN" sz="2400" dirty="0" smtClean="0">
                <a:latin typeface="Times New Roman" pitchFamily="18" charset="0"/>
                <a:cs typeface="Times New Roman" pitchFamily="18" charset="0"/>
              </a:rPr>
              <a:t>ánh </a:t>
            </a:r>
            <a:r>
              <a:rPr lang="vi-VN" sz="2400" dirty="0">
                <a:latin typeface="Times New Roman" pitchFamily="18" charset="0"/>
                <a:cs typeface="Times New Roman" pitchFamily="18" charset="0"/>
              </a:rPr>
              <a:t>giá </a:t>
            </a:r>
            <a:r>
              <a:rPr lang="vi-VN" sz="2400" dirty="0" smtClean="0">
                <a:latin typeface="Times New Roman" pitchFamily="18" charset="0"/>
                <a:cs typeface="Times New Roman" pitchFamily="18" charset="0"/>
              </a:rPr>
              <a:t>chất </a:t>
            </a:r>
            <a:r>
              <a:rPr lang="vi-VN" sz="2400" dirty="0">
                <a:latin typeface="Times New Roman" pitchFamily="18" charset="0"/>
                <a:cs typeface="Times New Roman" pitchFamily="18" charset="0"/>
              </a:rPr>
              <a:t>lượng </a:t>
            </a:r>
            <a:r>
              <a:rPr lang="en-US" sz="2400" dirty="0" smtClean="0">
                <a:latin typeface="Times New Roman" pitchFamily="18" charset="0"/>
                <a:cs typeface="Times New Roman" pitchFamily="18" charset="0"/>
              </a:rPr>
              <a:t>ĐT,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tiến tới kiểm định chất lượng đào </a:t>
            </a:r>
            <a:r>
              <a:rPr lang="vi-VN" sz="2400" dirty="0"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Tập </a:t>
            </a:r>
            <a:r>
              <a:rPr lang="vi-VN" sz="2400" dirty="0">
                <a:latin typeface="Times New Roman" pitchFamily="18" charset="0"/>
                <a:cs typeface="Times New Roman" pitchFamily="18" charset="0"/>
              </a:rPr>
              <a:t>trung </a:t>
            </a:r>
            <a:r>
              <a:rPr lang="vi-VN" sz="2400" dirty="0" smtClean="0">
                <a:latin typeface="Times New Roman" pitchFamily="18" charset="0"/>
                <a:cs typeface="Times New Roman" pitchFamily="18" charset="0"/>
              </a:rPr>
              <a:t>tuyển </a:t>
            </a:r>
            <a:r>
              <a:rPr lang="vi-VN" sz="2400" dirty="0">
                <a:latin typeface="Times New Roman" pitchFamily="18" charset="0"/>
                <a:cs typeface="Times New Roman" pitchFamily="18" charset="0"/>
              </a:rPr>
              <a:t>sinh, </a:t>
            </a:r>
            <a:r>
              <a:rPr lang="vi-VN" sz="2400" dirty="0" smtClean="0">
                <a:latin typeface="Times New Roman" pitchFamily="18" charset="0"/>
                <a:cs typeface="Times New Roman" pitchFamily="18" charset="0"/>
              </a:rPr>
              <a:t>tư </a:t>
            </a:r>
            <a:r>
              <a:rPr lang="vi-VN" sz="2400" dirty="0">
                <a:latin typeface="Times New Roman" pitchFamily="18" charset="0"/>
                <a:cs typeface="Times New Roman" pitchFamily="18" charset="0"/>
              </a:rPr>
              <a:t>vấn tuyển sinh và quảng bá thương hiệu </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Mở </a:t>
            </a:r>
            <a:r>
              <a:rPr lang="vi-VN" sz="2400" dirty="0">
                <a:latin typeface="Times New Roman" pitchFamily="18" charset="0"/>
                <a:cs typeface="Times New Roman" pitchFamily="18" charset="0"/>
              </a:rPr>
              <a:t>rộng </a:t>
            </a:r>
            <a:r>
              <a:rPr lang="vi-VN" sz="2400" dirty="0" smtClean="0">
                <a:latin typeface="Times New Roman" pitchFamily="18" charset="0"/>
                <a:cs typeface="Times New Roman" pitchFamily="18" charset="0"/>
              </a:rPr>
              <a:t>ngành</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loại hình đào tạo </a:t>
            </a:r>
            <a:r>
              <a:rPr lang="vi-VN" sz="2400" dirty="0" smtClean="0">
                <a:latin typeface="Times New Roman" pitchFamily="18" charset="0"/>
                <a:cs typeface="Times New Roman" pitchFamily="18" charset="0"/>
              </a:rPr>
              <a:t>để </a:t>
            </a:r>
            <a:r>
              <a:rPr lang="vi-VN" sz="2400" dirty="0">
                <a:latin typeface="Times New Roman" pitchFamily="18" charset="0"/>
                <a:cs typeface="Times New Roman" pitchFamily="18" charset="0"/>
              </a:rPr>
              <a:t>tăng quy mô đào </a:t>
            </a:r>
            <a:r>
              <a:rPr lang="vi-VN" sz="2400" dirty="0" smtClean="0">
                <a:latin typeface="Times New Roman" pitchFamily="18" charset="0"/>
                <a:cs typeface="Times New Roman" pitchFamily="18" charset="0"/>
              </a:rPr>
              <a:t>tạo</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Tăng </a:t>
            </a:r>
            <a:r>
              <a:rPr lang="vi-VN" sz="2400" dirty="0">
                <a:latin typeface="Times New Roman" pitchFamily="18" charset="0"/>
                <a:cs typeface="Times New Roman" pitchFamily="18" charset="0"/>
              </a:rPr>
              <a:t>cường </a:t>
            </a:r>
            <a:r>
              <a:rPr lang="vi-VN" sz="2400" dirty="0" smtClean="0">
                <a:latin typeface="Times New Roman" pitchFamily="18" charset="0"/>
                <a:cs typeface="Times New Roman" pitchFamily="18" charset="0"/>
              </a:rPr>
              <a:t>hợp </a:t>
            </a:r>
            <a:r>
              <a:rPr lang="vi-VN" sz="2400" dirty="0">
                <a:latin typeface="Times New Roman" pitchFamily="18" charset="0"/>
                <a:cs typeface="Times New Roman" pitchFamily="18" charset="0"/>
              </a:rPr>
              <a:t>tác quốc tế, liên kết đào tạo </a:t>
            </a:r>
            <a:r>
              <a:rPr lang="vi-VN" sz="2400" dirty="0" smtClean="0">
                <a:latin typeface="Times New Roman" pitchFamily="18" charset="0"/>
                <a:cs typeface="Times New Roman" pitchFamily="18" charset="0"/>
              </a:rPr>
              <a:t>trong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nước ngoài</a:t>
            </a:r>
            <a:r>
              <a:rPr lang="vi-VN" sz="2400"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p>
          <a:p>
            <a:pPr marL="285750" indent="-285750" algn="just">
              <a:spcAft>
                <a:spcPts val="600"/>
              </a:spcAft>
              <a:buFontTx/>
              <a:buChar char="-"/>
            </a:pPr>
            <a:r>
              <a:rPr lang="en-US" sz="2400" dirty="0" smtClean="0">
                <a:latin typeface="Times New Roman" pitchFamily="18" charset="0"/>
                <a:cs typeface="Times New Roman" pitchFamily="18" charset="0"/>
              </a:rPr>
              <a:t>X</a:t>
            </a:r>
            <a:r>
              <a:rPr lang="vi-VN" sz="2400" dirty="0" smtClean="0">
                <a:latin typeface="Times New Roman" pitchFamily="18" charset="0"/>
                <a:cs typeface="Times New Roman" pitchFamily="18" charset="0"/>
              </a:rPr>
              <a:t>ây </a:t>
            </a:r>
            <a:r>
              <a:rPr lang="vi-VN" sz="2400" dirty="0">
                <a:latin typeface="Times New Roman" pitchFamily="18" charset="0"/>
                <a:cs typeface="Times New Roman" pitchFamily="18" charset="0"/>
              </a:rPr>
              <a:t>dựng </a:t>
            </a:r>
            <a:r>
              <a:rPr lang="en-US" sz="2400" dirty="0" err="1" smtClean="0">
                <a:latin typeface="Times New Roman" pitchFamily="18" charset="0"/>
                <a:cs typeface="Times New Roman" pitchFamily="18" charset="0"/>
              </a:rPr>
              <a:t>mới</a:t>
            </a:r>
            <a:r>
              <a:rPr lang="en-US" sz="2400" dirty="0" smtClean="0">
                <a:latin typeface="Times New Roman" pitchFamily="18" charset="0"/>
                <a:cs typeface="Times New Roman" pitchFamily="18" charset="0"/>
              </a:rPr>
              <a:t> 7 </a:t>
            </a:r>
            <a:r>
              <a:rPr lang="en-US" sz="2400" dirty="0" err="1" smtClean="0">
                <a:latin typeface="Times New Roman" pitchFamily="18" charset="0"/>
                <a:cs typeface="Times New Roman" pitchFamily="18" charset="0"/>
              </a:rPr>
              <a:t>chuyên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ngành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hoàn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thiện</a:t>
            </a:r>
            <a:r>
              <a:rPr lang="en-US" sz="2400" dirty="0" smtClean="0">
                <a:latin typeface="Times New Roman" pitchFamily="18" charset="0"/>
                <a:cs typeface="Times New Roman" pitchFamily="18" charset="0"/>
              </a:rPr>
              <a:t> 8</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chuyên ngành </a:t>
            </a:r>
            <a:r>
              <a:rPr lang="vi-VN" sz="2400" dirty="0" smtClean="0">
                <a:latin typeface="Times New Roman" pitchFamily="18" charset="0"/>
                <a:cs typeface="Times New Roman" pitchFamily="18" charset="0"/>
              </a:rPr>
              <a:t>cao </a:t>
            </a:r>
            <a:r>
              <a:rPr lang="vi-VN" sz="2400" dirty="0">
                <a:latin typeface="Times New Roman" pitchFamily="18" charset="0"/>
                <a:cs typeface="Times New Roman" pitchFamily="18" charset="0"/>
              </a:rPr>
              <a:t>đẳng </a:t>
            </a:r>
            <a:r>
              <a:rPr lang="vi-VN" sz="2400" dirty="0" smtClean="0">
                <a:latin typeface="Times New Roman" pitchFamily="18" charset="0"/>
                <a:cs typeface="Times New Roman" pitchFamily="18" charset="0"/>
              </a:rPr>
              <a:t>theo</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tín chỉ</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endParaRPr lang="en-US" sz="2400" dirty="0">
              <a:latin typeface="Times New Roman" pitchFamily="18" charset="0"/>
              <a:cs typeface="Times New Roman" pitchFamily="18" charset="0"/>
            </a:endParaRPr>
          </a:p>
          <a:p>
            <a:pPr marL="285750" indent="-285750" algn="just">
              <a:spcAft>
                <a:spcPts val="600"/>
              </a:spcAft>
              <a:buFontTx/>
              <a:buChar char="-"/>
            </a:pPr>
            <a:r>
              <a:rPr lang="en-US" sz="2400" dirty="0">
                <a:latin typeface="Times New Roman" pitchFamily="18" charset="0"/>
                <a:cs typeface="Times New Roman" pitchFamily="18" charset="0"/>
              </a:rPr>
              <a:t>X</a:t>
            </a:r>
            <a:r>
              <a:rPr lang="vi-VN" sz="2400" dirty="0">
                <a:latin typeface="Times New Roman" pitchFamily="18" charset="0"/>
                <a:cs typeface="Times New Roman" pitchFamily="18" charset="0"/>
              </a:rPr>
              <a:t>ây dựng </a:t>
            </a:r>
            <a:r>
              <a:rPr lang="en-US" sz="2400" dirty="0" err="1">
                <a:latin typeface="Times New Roman" pitchFamily="18" charset="0"/>
                <a:cs typeface="Times New Roman" pitchFamily="18" charset="0"/>
              </a:rPr>
              <a:t>mới</a:t>
            </a:r>
            <a:r>
              <a:rPr lang="en-US" sz="2400" dirty="0">
                <a:latin typeface="Times New Roman" pitchFamily="18" charset="0"/>
                <a:cs typeface="Times New Roman" pitchFamily="18" charset="0"/>
              </a:rPr>
              <a:t> 9</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chuyên </a:t>
            </a:r>
            <a:r>
              <a:rPr lang="vi-VN" sz="2400" dirty="0" smtClean="0">
                <a:latin typeface="Times New Roman" pitchFamily="18" charset="0"/>
                <a:cs typeface="Times New Roman" pitchFamily="18" charset="0"/>
              </a:rPr>
              <a:t>ngành </a:t>
            </a:r>
            <a:r>
              <a:rPr lang="vi-VN" sz="2400" dirty="0">
                <a:latin typeface="Times New Roman" pitchFamily="18" charset="0"/>
                <a:cs typeface="Times New Roman" pitchFamily="18" charset="0"/>
              </a:rPr>
              <a:t>trung cấp </a:t>
            </a:r>
            <a:r>
              <a:rPr lang="en-US" sz="2400" dirty="0" err="1" smtClean="0">
                <a:latin typeface="Times New Roman" pitchFamily="18" charset="0"/>
                <a:cs typeface="Times New Roman" pitchFamily="18" charset="0"/>
              </a:rPr>
              <a:t>chuyên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nghiệp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từ</a:t>
            </a:r>
            <a:r>
              <a:rPr lang="en-US" sz="2400" dirty="0" smtClean="0">
                <a:latin typeface="Times New Roman" pitchFamily="18" charset="0"/>
                <a:cs typeface="Times New Roman" pitchFamily="18" charset="0"/>
              </a:rPr>
              <a:t> THCS</a:t>
            </a:r>
          </a:p>
          <a:p>
            <a:pPr marL="285750" indent="-285750" algn="just">
              <a:spcAft>
                <a:spcPts val="600"/>
              </a:spcAft>
              <a:buFontTx/>
              <a:buChar char="-"/>
            </a:pPr>
            <a:r>
              <a:rPr lang="en-US" sz="2400" dirty="0" smtClean="0">
                <a:latin typeface="Times New Roman" pitchFamily="18" charset="0"/>
                <a:cs typeface="Times New Roman" pitchFamily="18" charset="0"/>
              </a:rPr>
              <a:t>X</a:t>
            </a:r>
            <a:r>
              <a:rPr lang="vi-VN" sz="2400" dirty="0" smtClean="0">
                <a:latin typeface="Times New Roman" pitchFamily="18" charset="0"/>
                <a:cs typeface="Times New Roman" pitchFamily="18" charset="0"/>
              </a:rPr>
              <a:t>ây </a:t>
            </a:r>
            <a:r>
              <a:rPr lang="vi-VN" sz="2400" dirty="0">
                <a:latin typeface="Times New Roman" pitchFamily="18" charset="0"/>
                <a:cs typeface="Times New Roman" pitchFamily="18" charset="0"/>
              </a:rPr>
              <a:t>dựng </a:t>
            </a:r>
            <a:r>
              <a:rPr lang="en-US" sz="2400" dirty="0" err="1" smtClean="0">
                <a:latin typeface="Times New Roman" pitchFamily="18" charset="0"/>
                <a:cs typeface="Times New Roman" pitchFamily="18" charset="0"/>
              </a:rPr>
              <a:t>mới</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1</a:t>
            </a:r>
            <a:r>
              <a:rPr lang="en-US" sz="2400" dirty="0" smtClean="0">
                <a:latin typeface="Times New Roman" pitchFamily="18" charset="0"/>
                <a:cs typeface="Times New Roman" pitchFamily="18" charset="0"/>
              </a:rPr>
              <a:t>4</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chuyên ngành cao đẳng </a:t>
            </a:r>
            <a:r>
              <a:rPr lang="vi-VN" sz="2400" dirty="0" smtClean="0">
                <a:latin typeface="Times New Roman" pitchFamily="18" charset="0"/>
                <a:cs typeface="Times New Roman" pitchFamily="18" charset="0"/>
              </a:rPr>
              <a:t>nghề</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trung cấp nghề </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en-US" sz="2400" dirty="0">
                <a:latin typeface="Times New Roman" pitchFamily="18" charset="0"/>
                <a:cs typeface="Times New Roman" pitchFamily="18" charset="0"/>
              </a:rPr>
              <a:t>X</a:t>
            </a:r>
            <a:r>
              <a:rPr lang="vi-VN" sz="2400" dirty="0">
                <a:latin typeface="Times New Roman" pitchFamily="18" charset="0"/>
                <a:cs typeface="Times New Roman" pitchFamily="18" charset="0"/>
              </a:rPr>
              <a:t>ây dựng </a:t>
            </a:r>
            <a:r>
              <a:rPr lang="en-US" sz="2400" dirty="0" err="1" smtClean="0">
                <a:latin typeface="Times New Roman" pitchFamily="18" charset="0"/>
                <a:cs typeface="Times New Roman" pitchFamily="18" charset="0"/>
              </a:rPr>
              <a:t>mới</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1</a:t>
            </a:r>
            <a:r>
              <a:rPr lang="en-US" sz="2400" dirty="0" smtClean="0">
                <a:latin typeface="Times New Roman" pitchFamily="18" charset="0"/>
                <a:cs typeface="Times New Roman" pitchFamily="18" charset="0"/>
              </a:rPr>
              <a:t>4</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chuyên ngành cao đẳng nghề 9+4; </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en-US" sz="2400" dirty="0" smtClean="0">
                <a:latin typeface="Times New Roman" pitchFamily="18" charset="0"/>
                <a:cs typeface="Times New Roman" pitchFamily="18" charset="0"/>
              </a:rPr>
              <a:t>T</a:t>
            </a:r>
            <a:r>
              <a:rPr lang="vi-VN" sz="2400" dirty="0" smtClean="0">
                <a:latin typeface="Times New Roman" pitchFamily="18" charset="0"/>
                <a:cs typeface="Times New Roman" pitchFamily="18" charset="0"/>
              </a:rPr>
              <a:t>iếp </a:t>
            </a:r>
            <a:r>
              <a:rPr lang="vi-VN" sz="2400" dirty="0">
                <a:latin typeface="Times New Roman" pitchFamily="18" charset="0"/>
                <a:cs typeface="Times New Roman" pitchFamily="18" charset="0"/>
              </a:rPr>
              <a:t>tục mở ngành đào tạo </a:t>
            </a:r>
            <a:r>
              <a:rPr lang="vi-VN" sz="2400" dirty="0" smtClean="0">
                <a:latin typeface="Times New Roman" pitchFamily="18" charset="0"/>
                <a:cs typeface="Times New Roman" pitchFamily="18" charset="0"/>
              </a:rPr>
              <a:t>mới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bậc</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Cao đẳng</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chuyên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nghiệp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Tiếng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Quản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trị</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doanh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toán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Luật</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4777960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8991" y="990600"/>
            <a:ext cx="8589818" cy="5278368"/>
          </a:xfrm>
          <a:prstGeom prst="rect">
            <a:avLst/>
          </a:prstGeom>
        </p:spPr>
        <p:txBody>
          <a:bodyPr wrap="square">
            <a:spAutoFit/>
          </a:bodyPr>
          <a:lstStyle/>
          <a:p>
            <a:pPr marL="285750" indent="-285750" algn="just">
              <a:spcAft>
                <a:spcPts val="600"/>
              </a:spcAft>
              <a:buFontTx/>
              <a:buChar char="-"/>
            </a:pPr>
            <a:r>
              <a:rPr lang="vi-VN" sz="2400" dirty="0" smtClean="0">
                <a:latin typeface="Times New Roman" pitchFamily="18" charset="0"/>
                <a:cs typeface="Times New Roman" pitchFamily="18" charset="0"/>
              </a:rPr>
              <a:t>Phát </a:t>
            </a:r>
            <a:r>
              <a:rPr lang="vi-VN" sz="2400" dirty="0">
                <a:latin typeface="Times New Roman" pitchFamily="18" charset="0"/>
                <a:cs typeface="Times New Roman" pitchFamily="18" charset="0"/>
              </a:rPr>
              <a:t>triển chương trình đào tạo cao đẳng tiên tiến </a:t>
            </a:r>
            <a:r>
              <a:rPr lang="vi-VN" sz="2400" dirty="0" smtClean="0">
                <a:latin typeface="Times New Roman" pitchFamily="18" charset="0"/>
                <a:cs typeface="Times New Roman" pitchFamily="18" charset="0"/>
              </a:rPr>
              <a:t>theo CDIO</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en-US" sz="2400" dirty="0" smtClean="0">
                <a:latin typeface="Times New Roman" pitchFamily="18" charset="0"/>
                <a:cs typeface="Times New Roman" pitchFamily="18" charset="0"/>
              </a:rPr>
              <a:t>N</a:t>
            </a:r>
            <a:r>
              <a:rPr lang="vi-VN" sz="2400" dirty="0" smtClean="0">
                <a:latin typeface="Times New Roman" pitchFamily="18" charset="0"/>
                <a:cs typeface="Times New Roman" pitchFamily="18" charset="0"/>
              </a:rPr>
              <a:t>ăm 2015, mở </a:t>
            </a:r>
            <a:r>
              <a:rPr lang="vi-VN" sz="2400" dirty="0">
                <a:latin typeface="Times New Roman" pitchFamily="18" charset="0"/>
                <a:cs typeface="Times New Roman" pitchFamily="18" charset="0"/>
              </a:rPr>
              <a:t>rộng các loại hình đào </a:t>
            </a:r>
            <a:r>
              <a:rPr lang="vi-VN" sz="2400" dirty="0"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đại học vừa làm vừa học,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tiên tiến,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chuyên nghiệp,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nghề,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nghề 9+4, </a:t>
            </a:r>
            <a:r>
              <a:rPr lang="en-US" sz="2400" dirty="0" smtClean="0">
                <a:latin typeface="Times New Roman" pitchFamily="18" charset="0"/>
                <a:cs typeface="Times New Roman" pitchFamily="18" charset="0"/>
              </a:rPr>
              <a:t>TCCN</a:t>
            </a:r>
            <a:r>
              <a:rPr lang="vi-VN"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TC </a:t>
            </a:r>
            <a:r>
              <a:rPr lang="vi-VN" sz="2400" dirty="0" smtClean="0">
                <a:latin typeface="Times New Roman" pitchFamily="18" charset="0"/>
                <a:cs typeface="Times New Roman" pitchFamily="18" charset="0"/>
              </a:rPr>
              <a:t>nghề</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liên </a:t>
            </a:r>
            <a:r>
              <a:rPr lang="vi-VN" sz="2400" dirty="0">
                <a:latin typeface="Times New Roman" pitchFamily="18" charset="0"/>
                <a:cs typeface="Times New Roman" pitchFamily="18" charset="0"/>
              </a:rPr>
              <a:t>thông </a:t>
            </a:r>
            <a:r>
              <a:rPr lang="en-US" sz="2400" dirty="0" smtClean="0">
                <a:latin typeface="Times New Roman" pitchFamily="18" charset="0"/>
                <a:cs typeface="Times New Roman" pitchFamily="18" charset="0"/>
              </a:rPr>
              <a:t>CĐ CN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liên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thông</a:t>
            </a:r>
            <a:r>
              <a:rPr lang="en-US" sz="2400" dirty="0" smtClean="0">
                <a:latin typeface="Times New Roman" pitchFamily="18" charset="0"/>
                <a:cs typeface="Times New Roman" pitchFamily="18" charset="0"/>
              </a:rPr>
              <a:t> CĐ </a:t>
            </a:r>
            <a:r>
              <a:rPr lang="en-US" sz="2400" dirty="0" err="1" smtClean="0">
                <a:latin typeface="Times New Roman" pitchFamily="18" charset="0"/>
                <a:cs typeface="Times New Roman" pitchFamily="18" charset="0"/>
              </a:rPr>
              <a:t>nghề</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Tăng </a:t>
            </a:r>
            <a:r>
              <a:rPr lang="vi-VN" sz="2400" dirty="0">
                <a:latin typeface="Times New Roman" pitchFamily="18" charset="0"/>
                <a:cs typeface="Times New Roman" pitchFamily="18" charset="0"/>
              </a:rPr>
              <a:t>quy mô đào </a:t>
            </a:r>
            <a:r>
              <a:rPr lang="vi-VN" sz="2400" dirty="0"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năm </a:t>
            </a:r>
            <a:r>
              <a:rPr lang="vi-VN" sz="2400" dirty="0">
                <a:latin typeface="Times New Roman" pitchFamily="18" charset="0"/>
                <a:cs typeface="Times New Roman" pitchFamily="18" charset="0"/>
              </a:rPr>
              <a:t>2015 là </a:t>
            </a:r>
            <a:r>
              <a:rPr lang="en-US" sz="2400" dirty="0" smtClean="0">
                <a:latin typeface="Times New Roman" pitchFamily="18" charset="0"/>
                <a:cs typeface="Times New Roman" pitchFamily="18" charset="0"/>
              </a:rPr>
              <a:t>6</a:t>
            </a:r>
            <a:r>
              <a:rPr lang="vi-VN" sz="2400" dirty="0" smtClean="0">
                <a:latin typeface="Times New Roman" pitchFamily="18" charset="0"/>
                <a:cs typeface="Times New Roman" pitchFamily="18" charset="0"/>
              </a:rPr>
              <a:t>.000 </a:t>
            </a:r>
            <a:r>
              <a:rPr lang="en-US" sz="2400" dirty="0" smtClean="0">
                <a:latin typeface="Times New Roman" pitchFamily="18" charset="0"/>
                <a:cs typeface="Times New Roman" pitchFamily="18" charset="0"/>
              </a:rPr>
              <a:t>SV, </a:t>
            </a:r>
            <a:r>
              <a:rPr lang="vi-VN" sz="2400" dirty="0" smtClean="0">
                <a:latin typeface="Times New Roman" pitchFamily="18" charset="0"/>
                <a:cs typeface="Times New Roman" pitchFamily="18" charset="0"/>
              </a:rPr>
              <a:t>hàng </a:t>
            </a:r>
            <a:r>
              <a:rPr lang="vi-VN" sz="2400" dirty="0">
                <a:latin typeface="Times New Roman" pitchFamily="18" charset="0"/>
                <a:cs typeface="Times New Roman" pitchFamily="18" charset="0"/>
              </a:rPr>
              <a:t>năm tăng </a:t>
            </a:r>
            <a:r>
              <a:rPr lang="vi-VN" sz="2400" dirty="0" smtClean="0">
                <a:latin typeface="Times New Roman" pitchFamily="18" charset="0"/>
                <a:cs typeface="Times New Roman" pitchFamily="18" charset="0"/>
              </a:rPr>
              <a:t>1.000 </a:t>
            </a:r>
            <a:r>
              <a:rPr lang="en-US" sz="2400" dirty="0" smtClean="0">
                <a:latin typeface="Times New Roman" pitchFamily="18" charset="0"/>
                <a:cs typeface="Times New Roman" pitchFamily="18" charset="0"/>
              </a:rPr>
              <a:t>SV</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để năm 2020 có trên 10.000 </a:t>
            </a:r>
            <a:r>
              <a:rPr lang="en-US" sz="2400" dirty="0" smtClean="0">
                <a:latin typeface="Times New Roman" pitchFamily="18" charset="0"/>
                <a:cs typeface="Times New Roman" pitchFamily="18" charset="0"/>
              </a:rPr>
              <a:t>SV</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Đổi </a:t>
            </a:r>
            <a:r>
              <a:rPr lang="vi-VN" sz="2400" dirty="0">
                <a:latin typeface="Times New Roman" pitchFamily="18" charset="0"/>
                <a:cs typeface="Times New Roman" pitchFamily="18" charset="0"/>
              </a:rPr>
              <a:t>mới </a:t>
            </a:r>
            <a:r>
              <a:rPr lang="en-US" sz="2400" dirty="0" smtClean="0">
                <a:latin typeface="Times New Roman" pitchFamily="18" charset="0"/>
                <a:cs typeface="Times New Roman" pitchFamily="18" charset="0"/>
              </a:rPr>
              <a:t>PP</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nội dung </a:t>
            </a:r>
            <a:r>
              <a:rPr lang="en-US" sz="2400" dirty="0" err="1" smtClean="0">
                <a:latin typeface="Times New Roman" pitchFamily="18" charset="0"/>
                <a:cs typeface="Times New Roman" pitchFamily="18" charset="0"/>
              </a:rPr>
              <a:t>dạy</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học </a:t>
            </a:r>
            <a:r>
              <a:rPr lang="vi-VN" sz="2400" dirty="0">
                <a:latin typeface="Times New Roman" pitchFamily="18" charset="0"/>
                <a:cs typeface="Times New Roman" pitchFamily="18" charset="0"/>
              </a:rPr>
              <a:t>theo hướng hiện </a:t>
            </a:r>
            <a:r>
              <a:rPr lang="vi-VN" sz="2400" dirty="0" smtClean="0">
                <a:latin typeface="Times New Roman" pitchFamily="18" charset="0"/>
                <a:cs typeface="Times New Roman" pitchFamily="18" charset="0"/>
              </a:rPr>
              <a:t>đại</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phát huy tính tích cực, chủ động, sáng tạo </a:t>
            </a:r>
            <a:r>
              <a:rPr lang="vi-VN" sz="2400" dirty="0" smtClean="0">
                <a:latin typeface="Times New Roman" pitchFamily="18" charset="0"/>
                <a:cs typeface="Times New Roman" pitchFamily="18" charset="0"/>
              </a:rPr>
              <a:t>của </a:t>
            </a:r>
            <a:r>
              <a:rPr lang="vi-VN" sz="2400" dirty="0">
                <a:latin typeface="Times New Roman" pitchFamily="18" charset="0"/>
                <a:cs typeface="Times New Roman" pitchFamily="18" charset="0"/>
              </a:rPr>
              <a:t>người học</a:t>
            </a:r>
            <a:r>
              <a:rPr lang="vi-VN" sz="2400" dirty="0" smtClean="0">
                <a:latin typeface="Times New Roman" pitchFamily="18" charset="0"/>
                <a:cs typeface="Times New Roman" pitchFamily="18" charset="0"/>
              </a:rPr>
              <a:t>. Nâng </a:t>
            </a:r>
            <a:r>
              <a:rPr lang="vi-VN" sz="2400" dirty="0">
                <a:latin typeface="Times New Roman" pitchFamily="18" charset="0"/>
                <a:cs typeface="Times New Roman" pitchFamily="18" charset="0"/>
              </a:rPr>
              <a:t>cao chất lượng đào tạo theo hướng phát triển năng lực sáng tạo, kỹ năng thực hành, đạo đức nghề nghiệp và hiểu biết xã </a:t>
            </a:r>
            <a:r>
              <a:rPr lang="vi-VN" sz="2400" dirty="0" smtClean="0">
                <a:latin typeface="Times New Roman" pitchFamily="18" charset="0"/>
                <a:cs typeface="Times New Roman" pitchFamily="18" charset="0"/>
              </a:rPr>
              <a:t>hội.</a:t>
            </a:r>
            <a:endParaRPr lang="en-US" sz="2400" dirty="0" smtClean="0">
              <a:latin typeface="Times New Roman" pitchFamily="18" charset="0"/>
              <a:cs typeface="Times New Roman" pitchFamily="18" charset="0"/>
            </a:endParaRPr>
          </a:p>
          <a:p>
            <a:pPr marL="285750" indent="-285750" algn="just">
              <a:spcAft>
                <a:spcPts val="600"/>
              </a:spcAft>
              <a:buFontTx/>
              <a:buChar char="-"/>
            </a:pPr>
            <a:r>
              <a:rPr lang="vi-VN" sz="2400" dirty="0" smtClean="0">
                <a:latin typeface="Times New Roman" pitchFamily="18" charset="0"/>
                <a:cs typeface="Times New Roman" pitchFamily="18" charset="0"/>
              </a:rPr>
              <a:t>Tăng </a:t>
            </a:r>
            <a:r>
              <a:rPr lang="vi-VN" sz="2400" dirty="0">
                <a:latin typeface="Times New Roman" pitchFamily="18" charset="0"/>
                <a:cs typeface="Times New Roman" pitchFamily="18" charset="0"/>
              </a:rPr>
              <a:t>cường quản lý </a:t>
            </a:r>
            <a:r>
              <a:rPr lang="en-US" sz="2400" dirty="0" smtClean="0">
                <a:latin typeface="Times New Roman" pitchFamily="18" charset="0"/>
                <a:cs typeface="Times New Roman" pitchFamily="18" charset="0"/>
              </a:rPr>
              <a:t>ĐT </a:t>
            </a:r>
            <a:r>
              <a:rPr lang="vi-VN" sz="2400" dirty="0" smtClean="0">
                <a:latin typeface="Times New Roman" pitchFamily="18" charset="0"/>
                <a:cs typeface="Times New Roman" pitchFamily="18" charset="0"/>
              </a:rPr>
              <a:t>bằng hệ </a:t>
            </a:r>
            <a:r>
              <a:rPr lang="vi-VN" sz="2400" dirty="0">
                <a:latin typeface="Times New Roman" pitchFamily="18" charset="0"/>
                <a:cs typeface="Times New Roman" pitchFamily="18" charset="0"/>
              </a:rPr>
              <a:t>thống quản lý </a:t>
            </a:r>
            <a:r>
              <a:rPr lang="vi-VN" sz="2400" dirty="0" smtClean="0">
                <a:latin typeface="Times New Roman" pitchFamily="18" charset="0"/>
                <a:cs typeface="Times New Roman" pitchFamily="18" charset="0"/>
              </a:rPr>
              <a:t>chất </a:t>
            </a:r>
            <a:r>
              <a:rPr lang="vi-VN" sz="2400" dirty="0">
                <a:latin typeface="Times New Roman" pitchFamily="18" charset="0"/>
                <a:cs typeface="Times New Roman" pitchFamily="18" charset="0"/>
              </a:rPr>
              <a:t>lượng đào tạo </a:t>
            </a:r>
            <a:r>
              <a:rPr lang="vi-VN" sz="2400" dirty="0" smtClean="0">
                <a:latin typeface="Times New Roman" pitchFamily="18" charset="0"/>
                <a:cs typeface="Times New Roman" pitchFamily="18" charset="0"/>
              </a:rPr>
              <a:t>theo </a:t>
            </a:r>
            <a:r>
              <a:rPr lang="vi-VN" sz="2400" dirty="0">
                <a:latin typeface="Times New Roman" pitchFamily="18" charset="0"/>
                <a:cs typeface="Times New Roman" pitchFamily="18" charset="0"/>
              </a:rPr>
              <a:t>tiêu chuẩn của Bộ </a:t>
            </a:r>
            <a:r>
              <a:rPr lang="vi-VN" sz="2400" dirty="0" smtClean="0">
                <a:latin typeface="Times New Roman" pitchFamily="18" charset="0"/>
                <a:cs typeface="Times New Roman" pitchFamily="18" charset="0"/>
              </a:rPr>
              <a:t>G</a:t>
            </a:r>
            <a:r>
              <a:rPr lang="en-US" sz="2400" dirty="0" smtClean="0">
                <a:latin typeface="Times New Roman" pitchFamily="18" charset="0"/>
                <a:cs typeface="Times New Roman" pitchFamily="18" charset="0"/>
              </a:rPr>
              <a:t>D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ĐT. </a:t>
            </a:r>
          </a:p>
          <a:p>
            <a:pPr marL="285750" indent="-285750" algn="just">
              <a:spcAft>
                <a:spcPts val="600"/>
              </a:spcAft>
              <a:buFontTx/>
              <a:buChar char="-"/>
            </a:pPr>
            <a:r>
              <a:rPr lang="en-US" sz="2400" dirty="0" smtClean="0">
                <a:latin typeface="Times New Roman" pitchFamily="18" charset="0"/>
                <a:cs typeface="Times New Roman" pitchFamily="18" charset="0"/>
              </a:rPr>
              <a:t>N</a:t>
            </a:r>
            <a:r>
              <a:rPr lang="vi-VN" sz="2400" dirty="0" smtClean="0">
                <a:latin typeface="Times New Roman" pitchFamily="18" charset="0"/>
                <a:cs typeface="Times New Roman" pitchFamily="18" charset="0"/>
              </a:rPr>
              <a:t>ăm </a:t>
            </a:r>
            <a:r>
              <a:rPr lang="vi-VN" sz="2400" dirty="0">
                <a:latin typeface="Times New Roman" pitchFamily="18" charset="0"/>
                <a:cs typeface="Times New Roman" pitchFamily="18" charset="0"/>
              </a:rPr>
              <a:t>2020 đạt </a:t>
            </a:r>
            <a:r>
              <a:rPr lang="vi-VN" sz="2400" dirty="0" smtClean="0">
                <a:latin typeface="Times New Roman" pitchFamily="18" charset="0"/>
                <a:cs typeface="Times New Roman" pitchFamily="18" charset="0"/>
              </a:rPr>
              <a:t>trường </a:t>
            </a:r>
            <a:r>
              <a:rPr lang="en-US" sz="2400" dirty="0" smtClean="0">
                <a:latin typeface="Times New Roman" pitchFamily="18" charset="0"/>
                <a:cs typeface="Times New Roman" pitchFamily="18" charset="0"/>
              </a:rPr>
              <a:t>CĐ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tiên tiến</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2481358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546273" y="2215754"/>
            <a:ext cx="2438400" cy="3108543"/>
          </a:xfrm>
          <a:prstGeom prst="rect">
            <a:avLst/>
          </a:prstGeom>
        </p:spPr>
        <p:txBody>
          <a:bodyPr wrap="square">
            <a:spAutoFit/>
          </a:bodyPr>
          <a:lstStyle/>
          <a:p>
            <a:r>
              <a:rPr lang="en-US" sz="2800" b="1" dirty="0" smtClean="0">
                <a:solidFill>
                  <a:srgbClr val="FFC000"/>
                </a:solidFill>
                <a:latin typeface="Times New Roman" pitchFamily="18" charset="0"/>
                <a:cs typeface="Times New Roman" pitchFamily="18" charset="0"/>
              </a:rPr>
              <a:t>3. Đ</a:t>
            </a:r>
            <a:r>
              <a:rPr lang="vi-VN" sz="2800" b="1" dirty="0" smtClean="0">
                <a:solidFill>
                  <a:srgbClr val="FFC000"/>
                </a:solidFill>
                <a:latin typeface="Times New Roman" pitchFamily="18" charset="0"/>
                <a:cs typeface="Times New Roman" pitchFamily="18" charset="0"/>
              </a:rPr>
              <a:t>ổi mới</a:t>
            </a:r>
            <a:r>
              <a:rPr lang="en-US" sz="2800" b="1" dirty="0" smtClean="0">
                <a:solidFill>
                  <a:srgbClr val="FFC000"/>
                </a:solidFill>
                <a:latin typeface="Times New Roman" pitchFamily="18" charset="0"/>
                <a:cs typeface="Times New Roman" pitchFamily="18" charset="0"/>
              </a:rPr>
              <a:t> </a:t>
            </a:r>
            <a:r>
              <a:rPr lang="vi-VN" sz="2800" b="1" dirty="0" smtClean="0">
                <a:solidFill>
                  <a:srgbClr val="FFC000"/>
                </a:solidFill>
                <a:latin typeface="Times New Roman" pitchFamily="18" charset="0"/>
                <a:cs typeface="Times New Roman" pitchFamily="18" charset="0"/>
              </a:rPr>
              <a:t>hình thức và </a:t>
            </a:r>
            <a:r>
              <a:rPr lang="en-US" sz="2800" b="1" dirty="0" smtClean="0">
                <a:solidFill>
                  <a:srgbClr val="FFC000"/>
                </a:solidFill>
                <a:latin typeface="Times New Roman" pitchFamily="18" charset="0"/>
                <a:cs typeface="Times New Roman" pitchFamily="18" charset="0"/>
              </a:rPr>
              <a:t>PP</a:t>
            </a:r>
            <a:r>
              <a:rPr lang="vi-VN" sz="2800" b="1" dirty="0" smtClean="0">
                <a:solidFill>
                  <a:srgbClr val="FFC000"/>
                </a:solidFill>
                <a:latin typeface="Times New Roman" pitchFamily="18" charset="0"/>
                <a:cs typeface="Times New Roman" pitchFamily="18" charset="0"/>
              </a:rPr>
              <a:t> thi, kiểm tra và đánh giá kết quả </a:t>
            </a:r>
            <a:r>
              <a:rPr lang="en-US" sz="2800" b="1" dirty="0" smtClean="0">
                <a:solidFill>
                  <a:srgbClr val="FFC000"/>
                </a:solidFill>
                <a:latin typeface="Times New Roman" pitchFamily="18" charset="0"/>
                <a:cs typeface="Times New Roman" pitchFamily="18" charset="0"/>
              </a:rPr>
              <a:t>GD</a:t>
            </a:r>
            <a:r>
              <a:rPr lang="vi-VN" sz="2800" b="1" dirty="0" smtClean="0">
                <a:solidFill>
                  <a:srgbClr val="FFC000"/>
                </a:solidFill>
                <a:latin typeface="Times New Roman" pitchFamily="18" charset="0"/>
                <a:cs typeface="Times New Roman" pitchFamily="18" charset="0"/>
              </a:rPr>
              <a:t>, </a:t>
            </a:r>
            <a:r>
              <a:rPr lang="en-US" sz="2800" b="1" dirty="0" smtClean="0">
                <a:solidFill>
                  <a:srgbClr val="FFC000"/>
                </a:solidFill>
                <a:latin typeface="Times New Roman" pitchFamily="18" charset="0"/>
                <a:cs typeface="Times New Roman" pitchFamily="18" charset="0"/>
              </a:rPr>
              <a:t>ĐT</a:t>
            </a:r>
            <a:r>
              <a:rPr lang="vi-VN" sz="2800" b="1" dirty="0" smtClean="0">
                <a:solidFill>
                  <a:srgbClr val="FFC000"/>
                </a:solidFill>
                <a:latin typeface="Times New Roman" pitchFamily="18" charset="0"/>
                <a:cs typeface="Times New Roman" pitchFamily="18" charset="0"/>
              </a:rPr>
              <a:t> trong trường</a:t>
            </a:r>
            <a:endParaRPr lang="en-US" sz="2800" b="1" dirty="0" smtClean="0">
              <a:solidFill>
                <a:srgbClr val="FFC000"/>
              </a:solidFill>
              <a:latin typeface="Times New Roman" pitchFamily="18" charset="0"/>
              <a:cs typeface="Times New Roman" pitchFamily="18" charset="0"/>
            </a:endParaRPr>
          </a:p>
        </p:txBody>
      </p:sp>
      <p:grpSp>
        <p:nvGrpSpPr>
          <p:cNvPr id="8" name="Group 7"/>
          <p:cNvGrpSpPr/>
          <p:nvPr/>
        </p:nvGrpSpPr>
        <p:grpSpPr>
          <a:xfrm>
            <a:off x="0" y="990600"/>
            <a:ext cx="6477000" cy="5867400"/>
            <a:chOff x="533400" y="990600"/>
            <a:chExt cx="5562600" cy="5638800"/>
          </a:xfrm>
        </p:grpSpPr>
        <p:sp>
          <p:nvSpPr>
            <p:cNvPr id="4" name="AutoShape 3"/>
            <p:cNvSpPr>
              <a:spLocks noChangeArrowheads="1"/>
            </p:cNvSpPr>
            <p:nvPr/>
          </p:nvSpPr>
          <p:spPr bwMode="invGray">
            <a:xfrm>
              <a:off x="533400" y="990600"/>
              <a:ext cx="5562600" cy="5638800"/>
            </a:xfrm>
            <a:prstGeom prst="rightArrow">
              <a:avLst>
                <a:gd name="adj1" fmla="val 79306"/>
                <a:gd name="adj2" fmla="val 30646"/>
              </a:avLst>
            </a:prstGeom>
            <a:gradFill rotWithShape="1">
              <a:gsLst>
                <a:gs pos="0">
                  <a:srgbClr val="0F2145"/>
                </a:gs>
                <a:gs pos="100000">
                  <a:srgbClr val="7E8CAC"/>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 name="AutoShape 4"/>
            <p:cNvSpPr>
              <a:spLocks noChangeArrowheads="1"/>
            </p:cNvSpPr>
            <p:nvPr/>
          </p:nvSpPr>
          <p:spPr bwMode="blackWhite">
            <a:xfrm>
              <a:off x="685800" y="1752600"/>
              <a:ext cx="4038600" cy="1219200"/>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t"/>
            <a:lstStyle/>
            <a:p>
              <a:pPr algn="just" eaLnBrk="0" hangingPunct="0"/>
              <a:endParaRPr lang="en-US" sz="1600" dirty="0">
                <a:latin typeface="Times New Roman" pitchFamily="18" charset="0"/>
                <a:cs typeface="Times New Roman" pitchFamily="18" charset="0"/>
              </a:endParaRPr>
            </a:p>
          </p:txBody>
        </p:sp>
        <p:sp>
          <p:nvSpPr>
            <p:cNvPr id="6" name="AutoShape 5"/>
            <p:cNvSpPr>
              <a:spLocks noChangeArrowheads="1"/>
            </p:cNvSpPr>
            <p:nvPr/>
          </p:nvSpPr>
          <p:spPr bwMode="blackWhite">
            <a:xfrm>
              <a:off x="685800" y="3124200"/>
              <a:ext cx="4038600" cy="1295400"/>
            </a:xfrm>
            <a:prstGeom prst="roundRect">
              <a:avLst>
                <a:gd name="adj" fmla="val 9106"/>
              </a:avLst>
            </a:prstGeom>
            <a:gradFill rotWithShape="1">
              <a:gsLst>
                <a:gs pos="0">
                  <a:schemeClr val="folHlink"/>
                </a:gs>
                <a:gs pos="100000">
                  <a:schemeClr val="folHlink">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7" name="AutoShape 6"/>
            <p:cNvSpPr>
              <a:spLocks noChangeArrowheads="1"/>
            </p:cNvSpPr>
            <p:nvPr/>
          </p:nvSpPr>
          <p:spPr bwMode="blackWhite">
            <a:xfrm>
              <a:off x="685800" y="4572000"/>
              <a:ext cx="4038600" cy="1371600"/>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2" name="Rectangle 1"/>
            <p:cNvSpPr/>
            <p:nvPr/>
          </p:nvSpPr>
          <p:spPr>
            <a:xfrm>
              <a:off x="685800" y="1796143"/>
              <a:ext cx="4038600" cy="1153563"/>
            </a:xfrm>
            <a:prstGeom prst="rect">
              <a:avLst/>
            </a:prstGeom>
          </p:spPr>
          <p:txBody>
            <a:bodyPr wrap="square">
              <a:spAutoFit/>
            </a:bodyPr>
            <a:lstStyle/>
            <a:p>
              <a:pPr algn="just"/>
              <a:r>
                <a:rPr lang="vi-VN" b="1" dirty="0" smtClean="0">
                  <a:latin typeface="Times New Roman" pitchFamily="18" charset="0"/>
                  <a:cs typeface="Times New Roman" pitchFamily="18" charset="0"/>
                </a:rPr>
                <a:t>Việc </a:t>
              </a:r>
              <a:r>
                <a:rPr lang="vi-VN" b="1" dirty="0">
                  <a:latin typeface="Times New Roman" pitchFamily="18" charset="0"/>
                  <a:cs typeface="Times New Roman" pitchFamily="18" charset="0"/>
                </a:rPr>
                <a:t>thi, kiểm tra và đánh giá kết quả </a:t>
              </a:r>
              <a:r>
                <a:rPr lang="en-US" b="1" dirty="0" smtClean="0">
                  <a:latin typeface="Times New Roman" pitchFamily="18" charset="0"/>
                  <a:cs typeface="Times New Roman" pitchFamily="18" charset="0"/>
                </a:rPr>
                <a:t>GD ĐT</a:t>
              </a:r>
              <a:r>
                <a:rPr lang="vi-VN" b="1" dirty="0" smtClean="0">
                  <a:latin typeface="Times New Roman" pitchFamily="18" charset="0"/>
                  <a:cs typeface="Times New Roman" pitchFamily="18" charset="0"/>
                </a:rPr>
                <a:t> </a:t>
              </a:r>
              <a:r>
                <a:rPr lang="vi-VN" b="1" dirty="0">
                  <a:latin typeface="Times New Roman" pitchFamily="18" charset="0"/>
                  <a:cs typeface="Times New Roman" pitchFamily="18" charset="0"/>
                </a:rPr>
                <a:t>cần từng bước theo các tiêu chí tiên tiến được </a:t>
              </a:r>
              <a:r>
                <a:rPr lang="en-US" b="1" dirty="0" smtClean="0">
                  <a:latin typeface="Times New Roman" pitchFamily="18" charset="0"/>
                  <a:cs typeface="Times New Roman" pitchFamily="18" charset="0"/>
                </a:rPr>
                <a:t>XH</a:t>
              </a:r>
              <a:r>
                <a:rPr lang="vi-VN" b="1" dirty="0" smtClean="0">
                  <a:latin typeface="Times New Roman" pitchFamily="18" charset="0"/>
                  <a:cs typeface="Times New Roman" pitchFamily="18" charset="0"/>
                </a:rPr>
                <a:t> </a:t>
              </a:r>
              <a:r>
                <a:rPr lang="vi-VN" b="1" dirty="0">
                  <a:latin typeface="Times New Roman" pitchFamily="18" charset="0"/>
                  <a:cs typeface="Times New Roman" pitchFamily="18" charset="0"/>
                </a:rPr>
                <a:t>tin cậy và công </a:t>
              </a:r>
              <a:r>
                <a:rPr lang="vi-VN" b="1" dirty="0" smtClean="0">
                  <a:latin typeface="Times New Roman" pitchFamily="18" charset="0"/>
                  <a:cs typeface="Times New Roman" pitchFamily="18" charset="0"/>
                </a:rPr>
                <a:t>nhận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Tách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giữa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người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dạy</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người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thi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và</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người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kiểm</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tra</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đánh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giá</a:t>
              </a:r>
              <a:endParaRPr lang="en-US" b="1" dirty="0">
                <a:latin typeface="Times New Roman" pitchFamily="18" charset="0"/>
                <a:cs typeface="Times New Roman" pitchFamily="18" charset="0"/>
              </a:endParaRPr>
            </a:p>
          </p:txBody>
        </p:sp>
        <p:sp>
          <p:nvSpPr>
            <p:cNvPr id="10" name="Rectangle 9"/>
            <p:cNvSpPr/>
            <p:nvPr/>
          </p:nvSpPr>
          <p:spPr>
            <a:xfrm>
              <a:off x="685800" y="3124200"/>
              <a:ext cx="4038600" cy="1153563"/>
            </a:xfrm>
            <a:prstGeom prst="rect">
              <a:avLst/>
            </a:prstGeom>
          </p:spPr>
          <p:txBody>
            <a:bodyPr wrap="square">
              <a:spAutoFit/>
            </a:bodyPr>
            <a:lstStyle/>
            <a:p>
              <a:pPr algn="just"/>
              <a:r>
                <a:rPr lang="vi-VN" b="1" dirty="0" smtClean="0">
                  <a:latin typeface="Times New Roman" pitchFamily="18" charset="0"/>
                  <a:cs typeface="Times New Roman" pitchFamily="18" charset="0"/>
                </a:rPr>
                <a:t>Đổi </a:t>
              </a:r>
              <a:r>
                <a:rPr lang="vi-VN" b="1" dirty="0">
                  <a:latin typeface="Times New Roman" pitchFamily="18" charset="0"/>
                  <a:cs typeface="Times New Roman" pitchFamily="18" charset="0"/>
                </a:rPr>
                <a:t>mới </a:t>
              </a:r>
              <a:r>
                <a:rPr lang="vi-VN" b="1" dirty="0" smtClean="0">
                  <a:latin typeface="Times New Roman" pitchFamily="18" charset="0"/>
                  <a:cs typeface="Times New Roman" pitchFamily="18" charset="0"/>
                </a:rPr>
                <a:t>đánh </a:t>
              </a:r>
              <a:r>
                <a:rPr lang="vi-VN" b="1" dirty="0">
                  <a:latin typeface="Times New Roman" pitchFamily="18" charset="0"/>
                  <a:cs typeface="Times New Roman" pitchFamily="18" charset="0"/>
                </a:rPr>
                <a:t>giá và công nhận </a:t>
              </a:r>
              <a:r>
                <a:rPr lang="en-US" b="1" dirty="0" smtClean="0">
                  <a:latin typeface="Times New Roman" pitchFamily="18" charset="0"/>
                  <a:cs typeface="Times New Roman" pitchFamily="18" charset="0"/>
                </a:rPr>
                <a:t>TN </a:t>
              </a:r>
              <a:r>
                <a:rPr lang="en-US" b="1" dirty="0" err="1" smtClean="0">
                  <a:latin typeface="Times New Roman" pitchFamily="18" charset="0"/>
                  <a:cs typeface="Times New Roman" pitchFamily="18" charset="0"/>
                </a:rPr>
                <a:t>trên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cơ</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sở</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kiến</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thức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năng</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lực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thực</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hành</a:t>
              </a:r>
              <a:r>
                <a:rPr lang="en-US" b="1" dirty="0" smtClean="0">
                  <a:latin typeface="Times New Roman" pitchFamily="18" charset="0"/>
                  <a:cs typeface="Times New Roman" pitchFamily="18" charset="0"/>
                </a:rPr>
                <a:t>, </a:t>
              </a:r>
              <a:r>
                <a:rPr lang="vi-VN" b="1" dirty="0" smtClean="0">
                  <a:latin typeface="Times New Roman" pitchFamily="18" charset="0"/>
                  <a:cs typeface="Times New Roman" pitchFamily="18" charset="0"/>
                </a:rPr>
                <a:t>ý </a:t>
              </a:r>
              <a:r>
                <a:rPr lang="vi-VN" b="1" dirty="0">
                  <a:latin typeface="Times New Roman" pitchFamily="18" charset="0"/>
                  <a:cs typeface="Times New Roman" pitchFamily="18" charset="0"/>
                </a:rPr>
                <a:t>thức kỷ luật và đạo đức </a:t>
              </a:r>
              <a:r>
                <a:rPr lang="en-US" b="1" dirty="0" smtClean="0">
                  <a:latin typeface="Times New Roman" pitchFamily="18" charset="0"/>
                  <a:cs typeface="Times New Roman" pitchFamily="18" charset="0"/>
                </a:rPr>
                <a:t>NN </a:t>
              </a:r>
              <a:r>
                <a:rPr lang="vi-VN" b="1" dirty="0" smtClean="0">
                  <a:latin typeface="Times New Roman" pitchFamily="18" charset="0"/>
                  <a:cs typeface="Times New Roman" pitchFamily="18" charset="0"/>
                </a:rPr>
                <a:t>để</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các</a:t>
              </a:r>
              <a:r>
                <a:rPr lang="vi-VN" b="1" dirty="0" smtClean="0">
                  <a:latin typeface="Times New Roman" pitchFamily="18" charset="0"/>
                  <a:cs typeface="Times New Roman" pitchFamily="18" charset="0"/>
                </a:rPr>
                <a:t> tổ </a:t>
              </a:r>
              <a:r>
                <a:rPr lang="vi-VN" b="1" dirty="0">
                  <a:latin typeface="Times New Roman" pitchFamily="18" charset="0"/>
                  <a:cs typeface="Times New Roman" pitchFamily="18" charset="0"/>
                </a:rPr>
                <a:t>chức sử dụng </a:t>
              </a:r>
              <a:r>
                <a:rPr lang="en-US" b="1" dirty="0" smtClean="0">
                  <a:latin typeface="Times New Roman" pitchFamily="18" charset="0"/>
                  <a:cs typeface="Times New Roman" pitchFamily="18" charset="0"/>
                </a:rPr>
                <a:t>LĐ </a:t>
              </a:r>
              <a:r>
                <a:rPr lang="vi-VN" b="1" dirty="0" smtClean="0">
                  <a:latin typeface="Times New Roman" pitchFamily="18" charset="0"/>
                  <a:cs typeface="Times New Roman" pitchFamily="18" charset="0"/>
                </a:rPr>
                <a:t>tham gia</a:t>
              </a:r>
              <a:r>
                <a:rPr lang="en-US" b="1" dirty="0" smtClean="0">
                  <a:latin typeface="Times New Roman" pitchFamily="18" charset="0"/>
                  <a:cs typeface="Times New Roman" pitchFamily="18" charset="0"/>
                </a:rPr>
                <a:t> </a:t>
              </a:r>
              <a:r>
                <a:rPr lang="vi-VN" b="1" dirty="0" smtClean="0">
                  <a:latin typeface="Times New Roman" pitchFamily="18" charset="0"/>
                  <a:cs typeface="Times New Roman" pitchFamily="18" charset="0"/>
                </a:rPr>
                <a:t>đánh </a:t>
              </a:r>
              <a:r>
                <a:rPr lang="vi-VN" b="1" dirty="0">
                  <a:latin typeface="Times New Roman" pitchFamily="18" charset="0"/>
                  <a:cs typeface="Times New Roman" pitchFamily="18" charset="0"/>
                </a:rPr>
                <a:t>giá chất lượng </a:t>
              </a:r>
              <a:r>
                <a:rPr lang="vi-VN" b="1" dirty="0" smtClean="0">
                  <a:latin typeface="Times New Roman" pitchFamily="18" charset="0"/>
                  <a:cs typeface="Times New Roman" pitchFamily="18" charset="0"/>
                </a:rPr>
                <a:t>của trường</a:t>
              </a:r>
              <a:r>
                <a:rPr lang="en-US" b="1" dirty="0" smtClean="0">
                  <a:latin typeface="Times New Roman" pitchFamily="18" charset="0"/>
                  <a:cs typeface="Times New Roman" pitchFamily="18" charset="0"/>
                </a:rPr>
                <a:t>.</a:t>
              </a:r>
              <a:endParaRPr lang="en-US" b="1" dirty="0">
                <a:latin typeface="Times New Roman" pitchFamily="18" charset="0"/>
                <a:cs typeface="Times New Roman" pitchFamily="18" charset="0"/>
              </a:endParaRPr>
            </a:p>
          </p:txBody>
        </p:sp>
        <p:sp>
          <p:nvSpPr>
            <p:cNvPr id="11" name="Rectangle 10"/>
            <p:cNvSpPr/>
            <p:nvPr/>
          </p:nvSpPr>
          <p:spPr>
            <a:xfrm>
              <a:off x="800100" y="4657635"/>
              <a:ext cx="3810000" cy="976092"/>
            </a:xfrm>
            <a:prstGeom prst="rect">
              <a:avLst/>
            </a:prstGeom>
          </p:spPr>
          <p:txBody>
            <a:bodyPr wrap="square">
              <a:spAutoFit/>
            </a:bodyPr>
            <a:lstStyle/>
            <a:p>
              <a:pPr algn="just"/>
              <a:r>
                <a:rPr lang="vi-VN" sz="2000" b="1" dirty="0" smtClean="0">
                  <a:latin typeface="Times New Roman" pitchFamily="18" charset="0"/>
                  <a:cs typeface="Times New Roman" pitchFamily="18" charset="0"/>
                </a:rPr>
                <a:t>Tự </a:t>
              </a:r>
              <a:r>
                <a:rPr lang="en-US" sz="2000" b="1" dirty="0" err="1" smtClean="0">
                  <a:latin typeface="Times New Roman" pitchFamily="18" charset="0"/>
                  <a:cs typeface="Times New Roman" pitchFamily="18" charset="0"/>
                </a:rPr>
                <a:t>đánh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giá</a:t>
              </a:r>
              <a:r>
                <a:rPr lang="en-US" sz="2000" b="1" dirty="0" smtClean="0">
                  <a:latin typeface="Times New Roman" pitchFamily="18" charset="0"/>
                  <a:cs typeface="Times New Roman" pitchFamily="18" charset="0"/>
                </a:rPr>
                <a:t> c</a:t>
              </a:r>
              <a:r>
                <a:rPr lang="vi-VN" sz="2000" b="1" dirty="0" smtClean="0">
                  <a:latin typeface="Times New Roman" pitchFamily="18" charset="0"/>
                  <a:cs typeface="Times New Roman" pitchFamily="18" charset="0"/>
                </a:rPr>
                <a:t>hất </a:t>
              </a:r>
              <a:r>
                <a:rPr lang="vi-VN" sz="2000" b="1" dirty="0">
                  <a:latin typeface="Times New Roman" pitchFamily="18" charset="0"/>
                  <a:cs typeface="Times New Roman" pitchFamily="18" charset="0"/>
                </a:rPr>
                <a:t>lượng </a:t>
              </a:r>
              <a:r>
                <a:rPr lang="en-US" sz="2000" b="1" dirty="0" smtClean="0">
                  <a:latin typeface="Times New Roman" pitchFamily="18" charset="0"/>
                  <a:cs typeface="Times New Roman" pitchFamily="18" charset="0"/>
                </a:rPr>
                <a:t>ĐT </a:t>
              </a:r>
              <a:r>
                <a:rPr lang="en-US" sz="2000" b="1" dirty="0" err="1" smtClean="0">
                  <a:latin typeface="Times New Roman" pitchFamily="18" charset="0"/>
                  <a:cs typeface="Times New Roman" pitchFamily="18" charset="0"/>
                </a:rPr>
                <a:t>để</a:t>
              </a:r>
              <a:r>
                <a:rPr lang="vi-VN" sz="2000" b="1"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tiến đến kiểm định chất lượng </a:t>
              </a:r>
              <a:r>
                <a:rPr lang="en-US" sz="2000" b="1" dirty="0" smtClean="0">
                  <a:latin typeface="Times New Roman" pitchFamily="18" charset="0"/>
                  <a:cs typeface="Times New Roman" pitchFamily="18" charset="0"/>
                </a:rPr>
                <a:t>ĐT</a:t>
              </a:r>
              <a:r>
                <a:rPr lang="vi-VN" sz="2000" b="1"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theo tiêu chí của Bộ </a:t>
              </a:r>
              <a:r>
                <a:rPr lang="vi-VN" sz="2000" b="1" dirty="0" smtClean="0">
                  <a:latin typeface="Times New Roman" pitchFamily="18" charset="0"/>
                  <a:cs typeface="Times New Roman" pitchFamily="18" charset="0"/>
                </a:rPr>
                <a:t>G</a:t>
              </a:r>
              <a:r>
                <a:rPr lang="en-US" sz="2000" b="1" dirty="0" smtClean="0">
                  <a:latin typeface="Times New Roman" pitchFamily="18" charset="0"/>
                  <a:cs typeface="Times New Roman" pitchFamily="18" charset="0"/>
                </a:rPr>
                <a:t>D</a:t>
              </a:r>
              <a:r>
                <a:rPr lang="vi-VN" sz="2000" b="1"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và </a:t>
              </a:r>
              <a:r>
                <a:rPr lang="vi-VN" sz="2000" b="1" dirty="0" smtClean="0">
                  <a:latin typeface="Times New Roman" pitchFamily="18" charset="0"/>
                  <a:cs typeface="Times New Roman" pitchFamily="18" charset="0"/>
                </a:rPr>
                <a:t>Đ</a:t>
              </a:r>
              <a:r>
                <a:rPr lang="en-US" sz="2000" b="1" dirty="0" smtClean="0">
                  <a:latin typeface="Times New Roman" pitchFamily="18" charset="0"/>
                  <a:cs typeface="Times New Roman" pitchFamily="18" charset="0"/>
                </a:rPr>
                <a:t>T.</a:t>
              </a:r>
              <a:endParaRPr lang="en-US" sz="2000" b="1" dirty="0">
                <a:latin typeface="Times New Roman" pitchFamily="18" charset="0"/>
                <a:cs typeface="Times New Roman" pitchFamily="18" charset="0"/>
              </a:endParaRPr>
            </a:p>
          </p:txBody>
        </p:sp>
      </p:grpSp>
      <p:sp>
        <p:nvSpPr>
          <p:cNvPr id="12"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14596634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p:cNvSpPr>
            <a:spLocks noChangeArrowheads="1"/>
          </p:cNvSpPr>
          <p:nvPr/>
        </p:nvSpPr>
        <p:spPr bwMode="blackWhite">
          <a:xfrm>
            <a:off x="183286" y="25675"/>
            <a:ext cx="8413749" cy="1186656"/>
          </a:xfrm>
          <a:prstGeom prst="roundRect">
            <a:avLst>
              <a:gd name="adj" fmla="val 50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38100" algn="ctr">
            <a:solidFill>
              <a:srgbClr val="FFFFFF"/>
            </a:solidFill>
            <a:round/>
            <a:headEnd/>
            <a:tailEnd/>
          </a:ln>
          <a:effectLst>
            <a:outerShdw dist="63500" dir="3187806" algn="ctr" rotWithShape="0">
              <a:srgbClr val="001D3A"/>
            </a:outerShdw>
          </a:effectLst>
        </p:spPr>
        <p:txBody>
          <a:bodyPr wrap="none" anchor="ctr"/>
          <a:lstStyle/>
          <a:p>
            <a:pPr algn="ctr"/>
            <a:endParaRPr lang="en-US" dirty="0"/>
          </a:p>
        </p:txBody>
      </p:sp>
      <p:sp>
        <p:nvSpPr>
          <p:cNvPr id="3" name="Rectangle 2"/>
          <p:cNvSpPr/>
          <p:nvPr/>
        </p:nvSpPr>
        <p:spPr>
          <a:xfrm>
            <a:off x="822326" y="249671"/>
            <a:ext cx="7019925" cy="584775"/>
          </a:xfrm>
          <a:prstGeom prst="rect">
            <a:avLst/>
          </a:prstGeom>
        </p:spPr>
        <p:txBody>
          <a:bodyPr wrap="square">
            <a:spAutoFit/>
          </a:bodyPr>
          <a:lstStyle/>
          <a:p>
            <a:pPr algn="just">
              <a:spcAft>
                <a:spcPts val="600"/>
              </a:spcAft>
            </a:pPr>
            <a:r>
              <a:rPr lang="en-US" sz="3200" b="1" dirty="0">
                <a:solidFill>
                  <a:srgbClr val="FFC000"/>
                </a:solidFill>
                <a:latin typeface="Times New Roman" pitchFamily="18" charset="0"/>
                <a:cs typeface="Times New Roman" pitchFamily="18" charset="0"/>
              </a:rPr>
              <a:t>4</a:t>
            </a:r>
            <a:r>
              <a:rPr lang="en-US" sz="3200" b="1" dirty="0" smtClean="0">
                <a:solidFill>
                  <a:srgbClr val="FFC000"/>
                </a:solidFill>
                <a:latin typeface="Times New Roman" pitchFamily="18" charset="0"/>
                <a:cs typeface="Times New Roman" pitchFamily="18" charset="0"/>
              </a:rPr>
              <a:t>.  Đ</a:t>
            </a:r>
            <a:r>
              <a:rPr lang="vi-VN" sz="3200" b="1" dirty="0" smtClean="0">
                <a:solidFill>
                  <a:srgbClr val="FFC000"/>
                </a:solidFill>
                <a:latin typeface="Times New Roman" pitchFamily="18" charset="0"/>
                <a:cs typeface="Times New Roman" pitchFamily="18" charset="0"/>
              </a:rPr>
              <a:t>ổi mới căn bản quản lý </a:t>
            </a:r>
            <a:r>
              <a:rPr lang="en-US" sz="3200" b="1" dirty="0" smtClean="0">
                <a:solidFill>
                  <a:srgbClr val="FFC000"/>
                </a:solidFill>
                <a:latin typeface="Times New Roman" pitchFamily="18" charset="0"/>
                <a:cs typeface="Times New Roman" pitchFamily="18" charset="0"/>
              </a:rPr>
              <a:t>GD </a:t>
            </a:r>
            <a:r>
              <a:rPr lang="vi-VN" sz="3200" b="1" dirty="0" smtClean="0">
                <a:solidFill>
                  <a:srgbClr val="FFC000"/>
                </a:solidFill>
                <a:latin typeface="Times New Roman" pitchFamily="18" charset="0"/>
                <a:cs typeface="Times New Roman" pitchFamily="18" charset="0"/>
              </a:rPr>
              <a:t> và </a:t>
            </a:r>
            <a:r>
              <a:rPr lang="en-US" sz="3200" b="1" dirty="0" smtClean="0">
                <a:solidFill>
                  <a:srgbClr val="FFC000"/>
                </a:solidFill>
                <a:latin typeface="Times New Roman" pitchFamily="18" charset="0"/>
                <a:cs typeface="Times New Roman" pitchFamily="18" charset="0"/>
              </a:rPr>
              <a:t>ĐT</a:t>
            </a:r>
          </a:p>
        </p:txBody>
      </p:sp>
      <p:pic>
        <p:nvPicPr>
          <p:cNvPr id="10" name="Picture 11" descr="Pictur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44476" y="4205288"/>
            <a:ext cx="977900" cy="977900"/>
          </a:xfrm>
          <a:prstGeom prst="rect">
            <a:avLst/>
          </a:prstGeom>
          <a:noFill/>
          <a:extLst>
            <a:ext uri="{909E8E84-426E-40DD-AFC4-6F175D3DCCD1}">
              <a14:hiddenFill xmlns:a14="http://schemas.microsoft.com/office/drawing/2010/main">
                <a:solidFill>
                  <a:srgbClr val="FFFFFF"/>
                </a:solidFill>
              </a14:hiddenFill>
            </a:ext>
          </a:extLst>
        </p:spPr>
      </p:pic>
      <p:grpSp>
        <p:nvGrpSpPr>
          <p:cNvPr id="23" name="Group 22"/>
          <p:cNvGrpSpPr/>
          <p:nvPr/>
        </p:nvGrpSpPr>
        <p:grpSpPr>
          <a:xfrm>
            <a:off x="140494" y="1346128"/>
            <a:ext cx="8782844" cy="3552825"/>
            <a:chOff x="178594" y="2314575"/>
            <a:chExt cx="8782844" cy="3552825"/>
          </a:xfrm>
        </p:grpSpPr>
        <p:grpSp>
          <p:nvGrpSpPr>
            <p:cNvPr id="17" name="Group 16"/>
            <p:cNvGrpSpPr/>
            <p:nvPr/>
          </p:nvGrpSpPr>
          <p:grpSpPr>
            <a:xfrm>
              <a:off x="178594" y="4151313"/>
              <a:ext cx="1539082" cy="1494862"/>
              <a:chOff x="178594" y="4151313"/>
              <a:chExt cx="1539082" cy="1494862"/>
            </a:xfrm>
          </p:grpSpPr>
          <p:sp>
            <p:nvSpPr>
              <p:cNvPr id="8" name="Oval 9"/>
              <p:cNvSpPr>
                <a:spLocks noChangeArrowheads="1"/>
              </p:cNvSpPr>
              <p:nvPr/>
            </p:nvSpPr>
            <p:spPr bwMode="gray">
              <a:xfrm>
                <a:off x="244476" y="4151313"/>
                <a:ext cx="1473200" cy="1474787"/>
              </a:xfrm>
              <a:prstGeom prst="ellipse">
                <a:avLst/>
              </a:prstGeom>
              <a:gradFill rotWithShape="1">
                <a:gsLst>
                  <a:gs pos="0">
                    <a:schemeClr val="accent2">
                      <a:alpha val="85001"/>
                    </a:schemeClr>
                  </a:gs>
                  <a:gs pos="100000">
                    <a:schemeClr val="accent2">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1" name="Text Box 12"/>
              <p:cNvSpPr txBox="1">
                <a:spLocks noChangeArrowheads="1"/>
              </p:cNvSpPr>
              <p:nvPr/>
            </p:nvSpPr>
            <p:spPr bwMode="white">
              <a:xfrm>
                <a:off x="178594" y="4168847"/>
                <a:ext cx="1539082"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b="1" dirty="0" err="1" smtClean="0">
                    <a:solidFill>
                      <a:srgbClr val="FFFF00"/>
                    </a:solidFill>
                    <a:latin typeface="Times New Roman" pitchFamily="18" charset="0"/>
                    <a:cs typeface="Times New Roman" pitchFamily="18" charset="0"/>
                  </a:rPr>
                  <a:t>Xác</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định</a:t>
                </a:r>
                <a:r>
                  <a:rPr lang="en-US" b="1" dirty="0" smtClean="0">
                    <a:solidFill>
                      <a:srgbClr val="FFFF00"/>
                    </a:solidFill>
                    <a:latin typeface="Times New Roman" pitchFamily="18" charset="0"/>
                    <a:cs typeface="Times New Roman" pitchFamily="18" charset="0"/>
                  </a:rPr>
                  <a:t> </a:t>
                </a:r>
                <a:r>
                  <a:rPr lang="vi-VN" b="1" dirty="0" smtClean="0">
                    <a:solidFill>
                      <a:srgbClr val="FFFF00"/>
                    </a:solidFill>
                    <a:latin typeface="Times New Roman" pitchFamily="18" charset="0"/>
                    <a:cs typeface="Times New Roman" pitchFamily="18" charset="0"/>
                  </a:rPr>
                  <a:t>trách </a:t>
                </a:r>
                <a:r>
                  <a:rPr lang="vi-VN" b="1" dirty="0">
                    <a:solidFill>
                      <a:srgbClr val="FFFF00"/>
                    </a:solidFill>
                    <a:latin typeface="Times New Roman" pitchFamily="18" charset="0"/>
                    <a:cs typeface="Times New Roman" pitchFamily="18" charset="0"/>
                  </a:rPr>
                  <a:t>nhiệm của các đơn vị trong nhà trường</a:t>
                </a:r>
                <a:endParaRPr lang="en-US" dirty="0">
                  <a:solidFill>
                    <a:srgbClr val="FFFF00"/>
                  </a:solidFill>
                  <a:latin typeface="Times New Roman" pitchFamily="18" charset="0"/>
                  <a:cs typeface="Times New Roman" pitchFamily="18" charset="0"/>
                </a:endParaRPr>
              </a:p>
            </p:txBody>
          </p:sp>
        </p:grpSp>
        <p:grpSp>
          <p:nvGrpSpPr>
            <p:cNvPr id="2" name="Group 1"/>
            <p:cNvGrpSpPr/>
            <p:nvPr/>
          </p:nvGrpSpPr>
          <p:grpSpPr>
            <a:xfrm>
              <a:off x="473076" y="2314575"/>
              <a:ext cx="8488362" cy="3552825"/>
              <a:chOff x="473076" y="2314575"/>
              <a:chExt cx="8488362" cy="3552825"/>
            </a:xfrm>
          </p:grpSpPr>
          <p:sp>
            <p:nvSpPr>
              <p:cNvPr id="4" name="AutoShape 3"/>
              <p:cNvSpPr>
                <a:spLocks noChangeArrowheads="1"/>
              </p:cNvSpPr>
              <p:nvPr/>
            </p:nvSpPr>
            <p:spPr bwMode="invGray">
              <a:xfrm>
                <a:off x="1693863" y="2314575"/>
                <a:ext cx="5759450" cy="2638425"/>
              </a:xfrm>
              <a:prstGeom prst="upArrow">
                <a:avLst>
                  <a:gd name="adj1" fmla="val 56944"/>
                  <a:gd name="adj2" fmla="val 50782"/>
                </a:avLst>
              </a:prstGeom>
              <a:gradFill rotWithShape="1">
                <a:gsLst>
                  <a:gs pos="0">
                    <a:schemeClr val="tx2">
                      <a:lumMod val="90000"/>
                    </a:schemeClr>
                  </a:gs>
                  <a:gs pos="100000">
                    <a:srgbClr val="0F2145"/>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6" name="Oval 34"/>
              <p:cNvSpPr>
                <a:spLocks noChangeArrowheads="1"/>
              </p:cNvSpPr>
              <p:nvPr/>
            </p:nvSpPr>
            <p:spPr bwMode="ltGray">
              <a:xfrm>
                <a:off x="473076"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2" name="Oval 36"/>
              <p:cNvSpPr>
                <a:spLocks noChangeArrowheads="1"/>
              </p:cNvSpPr>
              <p:nvPr/>
            </p:nvSpPr>
            <p:spPr bwMode="ltGray">
              <a:xfrm>
                <a:off x="2209801"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3" name="Oval 15"/>
              <p:cNvSpPr>
                <a:spLocks noChangeArrowheads="1"/>
              </p:cNvSpPr>
              <p:nvPr/>
            </p:nvSpPr>
            <p:spPr bwMode="gray">
              <a:xfrm>
                <a:off x="1981201" y="4100513"/>
                <a:ext cx="1544638" cy="1544637"/>
              </a:xfrm>
              <a:prstGeom prst="ellipse">
                <a:avLst/>
              </a:prstGeom>
              <a:gradFill rotWithShape="1">
                <a:gsLst>
                  <a:gs pos="0">
                    <a:schemeClr val="hlink"/>
                  </a:gs>
                  <a:gs pos="100000">
                    <a:schemeClr val="hlink">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4" name="Oval 16"/>
              <p:cNvSpPr>
                <a:spLocks noChangeArrowheads="1"/>
              </p:cNvSpPr>
              <p:nvPr/>
            </p:nvSpPr>
            <p:spPr bwMode="gray">
              <a:xfrm>
                <a:off x="2014539" y="4137025"/>
                <a:ext cx="1473200" cy="1474788"/>
              </a:xfrm>
              <a:prstGeom prst="ellipse">
                <a:avLst/>
              </a:prstGeom>
              <a:gradFill rotWithShape="1">
                <a:gsLst>
                  <a:gs pos="0">
                    <a:schemeClr val="hlink">
                      <a:alpha val="85001"/>
                    </a:schemeClr>
                  </a:gs>
                  <a:gs pos="100000">
                    <a:schemeClr val="hlink">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15" name="Oval 17"/>
              <p:cNvSpPr>
                <a:spLocks noChangeArrowheads="1"/>
              </p:cNvSpPr>
              <p:nvPr/>
            </p:nvSpPr>
            <p:spPr bwMode="gray">
              <a:xfrm>
                <a:off x="2071689" y="4191000"/>
                <a:ext cx="1331912" cy="1331913"/>
              </a:xfrm>
              <a:prstGeom prst="ellipse">
                <a:avLst/>
              </a:prstGeom>
              <a:gradFill rotWithShape="1">
                <a:gsLst>
                  <a:gs pos="0">
                    <a:schemeClr val="hlink"/>
                  </a:gs>
                  <a:gs pos="100000">
                    <a:schemeClr val="hlink">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16" name="Picture 18" descr="Pictur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014539" y="4191000"/>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18" name="Oval 37"/>
              <p:cNvSpPr>
                <a:spLocks noChangeArrowheads="1"/>
              </p:cNvSpPr>
              <p:nvPr/>
            </p:nvSpPr>
            <p:spPr bwMode="ltGray">
              <a:xfrm>
                <a:off x="4097339"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19" name="Oval 22"/>
              <p:cNvSpPr>
                <a:spLocks noChangeArrowheads="1"/>
              </p:cNvSpPr>
              <p:nvPr/>
            </p:nvSpPr>
            <p:spPr bwMode="gray">
              <a:xfrm>
                <a:off x="3810001" y="4100513"/>
                <a:ext cx="1544638" cy="1544637"/>
              </a:xfrm>
              <a:prstGeom prst="ellipse">
                <a:avLst/>
              </a:prstGeom>
              <a:gradFill rotWithShape="1">
                <a:gsLst>
                  <a:gs pos="0">
                    <a:schemeClr val="accent1"/>
                  </a:gs>
                  <a:gs pos="100000">
                    <a:schemeClr val="accent1">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0" name="Oval 23"/>
              <p:cNvSpPr>
                <a:spLocks noChangeArrowheads="1"/>
              </p:cNvSpPr>
              <p:nvPr/>
            </p:nvSpPr>
            <p:spPr bwMode="gray">
              <a:xfrm>
                <a:off x="3843339" y="4137025"/>
                <a:ext cx="1473200" cy="1474788"/>
              </a:xfrm>
              <a:prstGeom prst="ellipse">
                <a:avLst/>
              </a:prstGeom>
              <a:gradFill rotWithShape="1">
                <a:gsLst>
                  <a:gs pos="0">
                    <a:schemeClr val="accent1">
                      <a:alpha val="85001"/>
                    </a:schemeClr>
                  </a:gs>
                  <a:gs pos="100000">
                    <a:schemeClr val="accent1">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1" name="Oval 24"/>
              <p:cNvSpPr>
                <a:spLocks noChangeArrowheads="1"/>
              </p:cNvSpPr>
              <p:nvPr/>
            </p:nvSpPr>
            <p:spPr bwMode="gray">
              <a:xfrm>
                <a:off x="3900489" y="4191000"/>
                <a:ext cx="1331912" cy="1331913"/>
              </a:xfrm>
              <a:prstGeom prst="ellipse">
                <a:avLst/>
              </a:prstGeom>
              <a:gradFill rotWithShape="1">
                <a:gsLst>
                  <a:gs pos="0">
                    <a:schemeClr val="accent1"/>
                  </a:gs>
                  <a:gs pos="100000">
                    <a:schemeClr val="accent1">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22" name="Picture 25" descr="Pictur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3843339" y="4191000"/>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24" name="Oval 38"/>
              <p:cNvSpPr>
                <a:spLocks noChangeArrowheads="1"/>
              </p:cNvSpPr>
              <p:nvPr/>
            </p:nvSpPr>
            <p:spPr bwMode="ltGray">
              <a:xfrm>
                <a:off x="5867400"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25" name="Oval 29"/>
              <p:cNvSpPr>
                <a:spLocks noChangeArrowheads="1"/>
              </p:cNvSpPr>
              <p:nvPr/>
            </p:nvSpPr>
            <p:spPr bwMode="gray">
              <a:xfrm>
                <a:off x="5638800" y="4100513"/>
                <a:ext cx="1544638" cy="1544637"/>
              </a:xfrm>
              <a:prstGeom prst="ellipse">
                <a:avLst/>
              </a:prstGeom>
              <a:gradFill rotWithShape="1">
                <a:gsLst>
                  <a:gs pos="0">
                    <a:schemeClr val="folHlink"/>
                  </a:gs>
                  <a:gs pos="100000">
                    <a:schemeClr val="folHlink">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6" name="Oval 30"/>
              <p:cNvSpPr>
                <a:spLocks noChangeArrowheads="1"/>
              </p:cNvSpPr>
              <p:nvPr/>
            </p:nvSpPr>
            <p:spPr bwMode="gray">
              <a:xfrm>
                <a:off x="5672138" y="4137025"/>
                <a:ext cx="1473200" cy="1474788"/>
              </a:xfrm>
              <a:prstGeom prst="ellipse">
                <a:avLst/>
              </a:prstGeom>
              <a:gradFill rotWithShape="1">
                <a:gsLst>
                  <a:gs pos="0">
                    <a:schemeClr val="folHlink">
                      <a:alpha val="85001"/>
                    </a:schemeClr>
                  </a:gs>
                  <a:gs pos="100000">
                    <a:schemeClr val="folHlink">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27" name="Oval 31"/>
              <p:cNvSpPr>
                <a:spLocks noChangeArrowheads="1"/>
              </p:cNvSpPr>
              <p:nvPr/>
            </p:nvSpPr>
            <p:spPr bwMode="gray">
              <a:xfrm>
                <a:off x="5729288" y="4191000"/>
                <a:ext cx="1331912" cy="1331913"/>
              </a:xfrm>
              <a:prstGeom prst="ellipse">
                <a:avLst/>
              </a:prstGeom>
              <a:gradFill rotWithShape="1">
                <a:gsLst>
                  <a:gs pos="0">
                    <a:schemeClr val="folHlink"/>
                  </a:gs>
                  <a:gs pos="100000">
                    <a:schemeClr val="folHlink">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28" name="Picture 32" descr="Pictur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5672138" y="4191000"/>
                <a:ext cx="977900" cy="977900"/>
              </a:xfrm>
              <a:prstGeom prst="rect">
                <a:avLst/>
              </a:prstGeom>
              <a:noFill/>
              <a:extLst>
                <a:ext uri="{909E8E84-426E-40DD-AFC4-6F175D3DCCD1}">
                  <a14:hiddenFill xmlns:a14="http://schemas.microsoft.com/office/drawing/2010/main">
                    <a:solidFill>
                      <a:srgbClr val="FFFFFF"/>
                    </a:solidFill>
                  </a14:hiddenFill>
                </a:ext>
              </a:extLst>
            </p:spPr>
          </p:pic>
          <p:sp>
            <p:nvSpPr>
              <p:cNvPr id="30" name="Text Box 12"/>
              <p:cNvSpPr txBox="1">
                <a:spLocks noChangeArrowheads="1"/>
              </p:cNvSpPr>
              <p:nvPr/>
            </p:nvSpPr>
            <p:spPr bwMode="white">
              <a:xfrm>
                <a:off x="1981200" y="4139319"/>
                <a:ext cx="1585913"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b="1" dirty="0" err="1" smtClean="0">
                    <a:solidFill>
                      <a:srgbClr val="FFFF00"/>
                    </a:solidFill>
                    <a:latin typeface="Times New Roman" pitchFamily="18" charset="0"/>
                    <a:cs typeface="Times New Roman" pitchFamily="18" charset="0"/>
                  </a:rPr>
                  <a:t>Quản</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lý</a:t>
                </a:r>
                <a:r>
                  <a:rPr lang="en-US" b="1" dirty="0" smtClean="0">
                    <a:solidFill>
                      <a:srgbClr val="FFFF00"/>
                    </a:solidFill>
                    <a:latin typeface="Times New Roman" pitchFamily="18" charset="0"/>
                    <a:cs typeface="Times New Roman" pitchFamily="18" charset="0"/>
                  </a:rPr>
                  <a:t> GD&amp;ĐT </a:t>
                </a:r>
                <a:r>
                  <a:rPr lang="vi-VN" b="1" dirty="0" smtClean="0">
                    <a:solidFill>
                      <a:srgbClr val="FFFF00"/>
                    </a:solidFill>
                    <a:latin typeface="Times New Roman" pitchFamily="18" charset="0"/>
                    <a:cs typeface="Times New Roman" pitchFamily="18" charset="0"/>
                  </a:rPr>
                  <a:t>bảo </a:t>
                </a:r>
                <a:r>
                  <a:rPr lang="vi-VN" b="1" dirty="0">
                    <a:solidFill>
                      <a:srgbClr val="FFFF00"/>
                    </a:solidFill>
                    <a:latin typeface="Times New Roman" pitchFamily="18" charset="0"/>
                    <a:cs typeface="Times New Roman" pitchFamily="18" charset="0"/>
                  </a:rPr>
                  <a:t>đảm tính dân </a:t>
                </a:r>
                <a:r>
                  <a:rPr lang="vi-VN" b="1" dirty="0" smtClean="0">
                    <a:solidFill>
                      <a:srgbClr val="FFFF00"/>
                    </a:solidFill>
                    <a:latin typeface="Times New Roman" pitchFamily="18" charset="0"/>
                    <a:cs typeface="Times New Roman" pitchFamily="18" charset="0"/>
                  </a:rPr>
                  <a:t>chủ</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thống</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nhất</a:t>
                </a:r>
                <a:endParaRPr lang="en-US" dirty="0">
                  <a:solidFill>
                    <a:srgbClr val="FFFF00"/>
                  </a:solidFill>
                  <a:latin typeface="Times New Roman" pitchFamily="18" charset="0"/>
                  <a:cs typeface="Times New Roman" pitchFamily="18" charset="0"/>
                </a:endParaRPr>
              </a:p>
            </p:txBody>
          </p:sp>
          <p:sp>
            <p:nvSpPr>
              <p:cNvPr id="31" name="Text Box 12"/>
              <p:cNvSpPr txBox="1">
                <a:spLocks noChangeArrowheads="1"/>
              </p:cNvSpPr>
              <p:nvPr/>
            </p:nvSpPr>
            <p:spPr bwMode="white">
              <a:xfrm>
                <a:off x="3810002" y="4168847"/>
                <a:ext cx="1544637"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Nội</a:t>
                </a:r>
                <a:r>
                  <a:rPr lang="en-US" b="1" dirty="0" smtClean="0">
                    <a:solidFill>
                      <a:srgbClr val="FFFF00"/>
                    </a:solidFill>
                    <a:latin typeface="Times New Roman" pitchFamily="18" charset="0"/>
                    <a:cs typeface="Times New Roman" pitchFamily="18" charset="0"/>
                  </a:rPr>
                  <a:t> dung </a:t>
                </a:r>
                <a:r>
                  <a:rPr lang="vi-VN" b="1" dirty="0" smtClean="0">
                    <a:solidFill>
                      <a:srgbClr val="FFFF00"/>
                    </a:solidFill>
                    <a:latin typeface="Times New Roman" pitchFamily="18" charset="0"/>
                    <a:cs typeface="Times New Roman" pitchFamily="18" charset="0"/>
                  </a:rPr>
                  <a:t>phù </a:t>
                </a:r>
                <a:r>
                  <a:rPr lang="vi-VN" b="1" dirty="0">
                    <a:solidFill>
                      <a:srgbClr val="FFFF00"/>
                    </a:solidFill>
                    <a:latin typeface="Times New Roman" pitchFamily="18" charset="0"/>
                    <a:cs typeface="Times New Roman" pitchFamily="18" charset="0"/>
                  </a:rPr>
                  <a:t>hợp với năng lực người học và </a:t>
                </a:r>
                <a:r>
                  <a:rPr lang="en-US" b="1" dirty="0" smtClean="0">
                    <a:solidFill>
                      <a:srgbClr val="FFFF00"/>
                    </a:solidFill>
                    <a:latin typeface="Times New Roman" pitchFamily="18" charset="0"/>
                    <a:cs typeface="Times New Roman" pitchFamily="18" charset="0"/>
                  </a:rPr>
                  <a:t>TĐĐT</a:t>
                </a:r>
                <a:endParaRPr lang="en-US" dirty="0">
                  <a:solidFill>
                    <a:srgbClr val="FFFF00"/>
                  </a:solidFill>
                  <a:latin typeface="Times New Roman" pitchFamily="18" charset="0"/>
                  <a:cs typeface="Times New Roman" pitchFamily="18" charset="0"/>
                </a:endParaRPr>
              </a:p>
            </p:txBody>
          </p:sp>
          <p:sp>
            <p:nvSpPr>
              <p:cNvPr id="32" name="Text Box 12"/>
              <p:cNvSpPr txBox="1">
                <a:spLocks noChangeArrowheads="1"/>
              </p:cNvSpPr>
              <p:nvPr/>
            </p:nvSpPr>
            <p:spPr bwMode="white">
              <a:xfrm>
                <a:off x="5672138" y="4168847"/>
                <a:ext cx="15113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vi-VN" b="1" dirty="0" smtClean="0">
                    <a:solidFill>
                      <a:srgbClr val="FFFF00"/>
                    </a:solidFill>
                    <a:latin typeface="Times New Roman" pitchFamily="18" charset="0"/>
                    <a:cs typeface="Times New Roman" pitchFamily="18" charset="0"/>
                  </a:rPr>
                  <a:t>Xây </a:t>
                </a:r>
                <a:r>
                  <a:rPr lang="vi-VN" b="1" dirty="0">
                    <a:solidFill>
                      <a:srgbClr val="FFFF00"/>
                    </a:solidFill>
                    <a:latin typeface="Times New Roman" pitchFamily="18" charset="0"/>
                    <a:cs typeface="Times New Roman" pitchFamily="18" charset="0"/>
                  </a:rPr>
                  <a:t>dựng chuẩn </a:t>
                </a:r>
                <a:r>
                  <a:rPr lang="en-US" b="1" dirty="0" smtClean="0">
                    <a:solidFill>
                      <a:srgbClr val="FFFF00"/>
                    </a:solidFill>
                    <a:latin typeface="Times New Roman" pitchFamily="18" charset="0"/>
                    <a:cs typeface="Times New Roman" pitchFamily="18" charset="0"/>
                  </a:rPr>
                  <a:t>CL </a:t>
                </a:r>
                <a:r>
                  <a:rPr lang="vi-VN" b="1" dirty="0" smtClean="0">
                    <a:solidFill>
                      <a:srgbClr val="FFFF00"/>
                    </a:solidFill>
                    <a:latin typeface="Times New Roman" pitchFamily="18" charset="0"/>
                    <a:cs typeface="Times New Roman" pitchFamily="18" charset="0"/>
                  </a:rPr>
                  <a:t>đầu ra</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công</a:t>
                </a:r>
                <a:r>
                  <a:rPr lang="en-US" b="1" dirty="0" smtClean="0">
                    <a:solidFill>
                      <a:srgbClr val="FFFF00"/>
                    </a:solidFill>
                    <a:latin typeface="Times New Roman" pitchFamily="18" charset="0"/>
                    <a:cs typeface="Times New Roman" pitchFamily="18" charset="0"/>
                  </a:rPr>
                  <a:t> </a:t>
                </a:r>
                <a:r>
                  <a:rPr lang="en-US" b="1" dirty="0" err="1" smtClean="0">
                    <a:solidFill>
                      <a:srgbClr val="FFFF00"/>
                    </a:solidFill>
                    <a:latin typeface="Times New Roman" pitchFamily="18" charset="0"/>
                    <a:cs typeface="Times New Roman" pitchFamily="18" charset="0"/>
                  </a:rPr>
                  <a:t>khai</a:t>
                </a:r>
                <a:r>
                  <a:rPr lang="en-US" b="1" dirty="0" smtClean="0">
                    <a:solidFill>
                      <a:srgbClr val="FFFF00"/>
                    </a:solidFill>
                    <a:latin typeface="Times New Roman" pitchFamily="18" charset="0"/>
                    <a:cs typeface="Times New Roman" pitchFamily="18" charset="0"/>
                  </a:rPr>
                  <a:t>, minh </a:t>
                </a:r>
                <a:r>
                  <a:rPr lang="en-US" b="1" dirty="0" err="1" smtClean="0">
                    <a:solidFill>
                      <a:srgbClr val="FFFF00"/>
                    </a:solidFill>
                    <a:latin typeface="Times New Roman" pitchFamily="18" charset="0"/>
                    <a:cs typeface="Times New Roman" pitchFamily="18" charset="0"/>
                  </a:rPr>
                  <a:t>bạch</a:t>
                </a:r>
                <a:r>
                  <a:rPr lang="vi-VN" b="1" dirty="0" smtClean="0">
                    <a:solidFill>
                      <a:srgbClr val="FFFF00"/>
                    </a:solidFill>
                    <a:latin typeface="Times New Roman" pitchFamily="18" charset="0"/>
                    <a:cs typeface="Times New Roman" pitchFamily="18" charset="0"/>
                  </a:rPr>
                  <a:t> </a:t>
                </a:r>
                <a:endParaRPr lang="en-US" dirty="0">
                  <a:solidFill>
                    <a:srgbClr val="FFFF00"/>
                  </a:solidFill>
                  <a:latin typeface="Times New Roman" pitchFamily="18" charset="0"/>
                  <a:cs typeface="Times New Roman" pitchFamily="18" charset="0"/>
                </a:endParaRPr>
              </a:p>
            </p:txBody>
          </p:sp>
          <p:sp>
            <p:nvSpPr>
              <p:cNvPr id="40" name="Oval 36"/>
              <p:cNvSpPr>
                <a:spLocks noChangeArrowheads="1"/>
              </p:cNvSpPr>
              <p:nvPr/>
            </p:nvSpPr>
            <p:spPr bwMode="ltGray">
              <a:xfrm>
                <a:off x="7645400" y="5570538"/>
                <a:ext cx="1069975" cy="296862"/>
              </a:xfrm>
              <a:prstGeom prst="ellipse">
                <a:avLst/>
              </a:prstGeom>
              <a:solidFill>
                <a:srgbClr val="0F2145">
                  <a:alpha val="7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a:p>
            </p:txBody>
          </p:sp>
          <p:sp>
            <p:nvSpPr>
              <p:cNvPr id="41" name="Oval 15"/>
              <p:cNvSpPr>
                <a:spLocks noChangeArrowheads="1"/>
              </p:cNvSpPr>
              <p:nvPr/>
            </p:nvSpPr>
            <p:spPr bwMode="gray">
              <a:xfrm>
                <a:off x="7416800" y="4100513"/>
                <a:ext cx="1544638" cy="1544637"/>
              </a:xfrm>
              <a:prstGeom prst="ellipse">
                <a:avLst/>
              </a:prstGeom>
              <a:gradFill rotWithShape="1">
                <a:gsLst>
                  <a:gs pos="0">
                    <a:schemeClr val="hlink"/>
                  </a:gs>
                  <a:gs pos="100000">
                    <a:schemeClr val="hlink">
                      <a:gamma/>
                      <a:shade val="57255"/>
                      <a:invGamma/>
                    </a:schemeClr>
                  </a:gs>
                </a:gsLst>
                <a:path path="rect">
                  <a:fillToRect l="100000" t="100000"/>
                </a:path>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2" name="Oval 16"/>
              <p:cNvSpPr>
                <a:spLocks noChangeArrowheads="1"/>
              </p:cNvSpPr>
              <p:nvPr/>
            </p:nvSpPr>
            <p:spPr bwMode="gray">
              <a:xfrm>
                <a:off x="7450138" y="4137025"/>
                <a:ext cx="1473200" cy="1474788"/>
              </a:xfrm>
              <a:prstGeom prst="ellipse">
                <a:avLst/>
              </a:prstGeom>
              <a:gradFill rotWithShape="1">
                <a:gsLst>
                  <a:gs pos="0">
                    <a:schemeClr val="hlink">
                      <a:alpha val="85001"/>
                    </a:schemeClr>
                  </a:gs>
                  <a:gs pos="100000">
                    <a:schemeClr val="hlink">
                      <a:gamma/>
                      <a:shade val="6352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sp>
            <p:nvSpPr>
              <p:cNvPr id="43" name="Oval 17"/>
              <p:cNvSpPr>
                <a:spLocks noChangeArrowheads="1"/>
              </p:cNvSpPr>
              <p:nvPr/>
            </p:nvSpPr>
            <p:spPr bwMode="gray">
              <a:xfrm>
                <a:off x="7507288" y="4191000"/>
                <a:ext cx="1331912" cy="1331913"/>
              </a:xfrm>
              <a:prstGeom prst="ellipse">
                <a:avLst/>
              </a:prstGeom>
              <a:gradFill rotWithShape="1">
                <a:gsLst>
                  <a:gs pos="0">
                    <a:schemeClr val="hlink"/>
                  </a:gs>
                  <a:gs pos="100000">
                    <a:schemeClr val="hlink">
                      <a:gamma/>
                      <a:shade val="72549"/>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152400" dir="16200000" sy="-100000" rotWithShape="0">
                        <a:schemeClr val="bg2">
                          <a:alpha val="50000"/>
                        </a:schemeClr>
                      </a:outerShdw>
                    </a:effectLst>
                  </a14:hiddenEffects>
                </a:ext>
              </a:extLst>
            </p:spPr>
            <p:txBody>
              <a:bodyPr wrap="none" anchor="ctr"/>
              <a:lstStyle/>
              <a:p>
                <a:endParaRPr lang="en-US"/>
              </a:p>
            </p:txBody>
          </p:sp>
          <p:pic>
            <p:nvPicPr>
              <p:cNvPr id="44" name="Picture 18" descr="Picture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7450138" y="4191000"/>
                <a:ext cx="977900" cy="977900"/>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45" name="Text Box 12"/>
          <p:cNvSpPr txBox="1">
            <a:spLocks noChangeArrowheads="1"/>
          </p:cNvSpPr>
          <p:nvPr/>
        </p:nvSpPr>
        <p:spPr bwMode="white">
          <a:xfrm>
            <a:off x="7416799" y="3286453"/>
            <a:ext cx="158591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b="1" dirty="0" smtClean="0">
                <a:solidFill>
                  <a:srgbClr val="FFFF00"/>
                </a:solidFill>
                <a:latin typeface="Times New Roman" pitchFamily="18" charset="0"/>
                <a:cs typeface="Times New Roman" pitchFamily="18" charset="0"/>
              </a:rPr>
              <a:t>N</a:t>
            </a:r>
            <a:r>
              <a:rPr lang="vi-VN" b="1" dirty="0" smtClean="0">
                <a:solidFill>
                  <a:srgbClr val="FFFF00"/>
                </a:solidFill>
                <a:latin typeface="Times New Roman" pitchFamily="18" charset="0"/>
                <a:cs typeface="Times New Roman" pitchFamily="18" charset="0"/>
              </a:rPr>
              <a:t>gười </a:t>
            </a:r>
            <a:r>
              <a:rPr lang="vi-VN" b="1" dirty="0">
                <a:solidFill>
                  <a:srgbClr val="FFFF00"/>
                </a:solidFill>
                <a:latin typeface="Times New Roman" pitchFamily="18" charset="0"/>
                <a:cs typeface="Times New Roman" pitchFamily="18" charset="0"/>
              </a:rPr>
              <a:t>học tham gia đánh </a:t>
            </a:r>
            <a:r>
              <a:rPr lang="vi-VN" b="1" dirty="0" smtClean="0">
                <a:solidFill>
                  <a:srgbClr val="FFFF00"/>
                </a:solidFill>
                <a:latin typeface="Times New Roman" pitchFamily="18" charset="0"/>
                <a:cs typeface="Times New Roman" pitchFamily="18" charset="0"/>
              </a:rPr>
              <a:t>giá </a:t>
            </a:r>
            <a:r>
              <a:rPr lang="en-US" b="1" dirty="0" smtClean="0">
                <a:solidFill>
                  <a:srgbClr val="FFFF00"/>
                </a:solidFill>
                <a:latin typeface="Times New Roman" pitchFamily="18" charset="0"/>
                <a:cs typeface="Times New Roman" pitchFamily="18" charset="0"/>
              </a:rPr>
              <a:t>GD&amp;ĐT</a:t>
            </a:r>
            <a:endParaRPr lang="en-US"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34976926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76200"/>
            <a:ext cx="8763000" cy="954107"/>
          </a:xfrm>
          <a:prstGeom prst="rect">
            <a:avLst/>
          </a:prstGeom>
        </p:spPr>
        <p:txBody>
          <a:bodyPr wrap="square">
            <a:spAutoFit/>
          </a:bodyPr>
          <a:lstStyle/>
          <a:p>
            <a:pPr algn="just">
              <a:spcAft>
                <a:spcPts val="600"/>
              </a:spcAft>
            </a:pPr>
            <a:r>
              <a:rPr lang="en-US" sz="2800" b="1" dirty="0" smtClean="0">
                <a:solidFill>
                  <a:srgbClr val="FFC000"/>
                </a:solidFill>
                <a:latin typeface="Times New Roman" pitchFamily="18" charset="0"/>
                <a:cs typeface="Times New Roman" pitchFamily="18" charset="0"/>
              </a:rPr>
              <a:t>5. P</a:t>
            </a:r>
            <a:r>
              <a:rPr lang="vi-VN" sz="2800" b="1" dirty="0" smtClean="0">
                <a:solidFill>
                  <a:srgbClr val="FFC000"/>
                </a:solidFill>
                <a:latin typeface="Times New Roman" pitchFamily="18" charset="0"/>
                <a:cs typeface="Times New Roman" pitchFamily="18" charset="0"/>
              </a:rPr>
              <a:t>hát triển đội ngũ  theo tiêu chuẩn của trường </a:t>
            </a:r>
            <a:r>
              <a:rPr lang="en-US" sz="2800" b="1" dirty="0" smtClean="0">
                <a:solidFill>
                  <a:srgbClr val="FFC000"/>
                </a:solidFill>
                <a:latin typeface="Times New Roman" pitchFamily="18" charset="0"/>
                <a:cs typeface="Times New Roman" pitchFamily="18" charset="0"/>
              </a:rPr>
              <a:t>CĐ</a:t>
            </a:r>
            <a:r>
              <a:rPr lang="vi-VN" sz="2800" b="1" dirty="0" smtClean="0">
                <a:solidFill>
                  <a:srgbClr val="FFC000"/>
                </a:solidFill>
                <a:latin typeface="Times New Roman" pitchFamily="18" charset="0"/>
                <a:cs typeface="Times New Roman" pitchFamily="18" charset="0"/>
              </a:rPr>
              <a:t> tiên tiến, định hướng đổi mới </a:t>
            </a:r>
            <a:r>
              <a:rPr lang="en-US" sz="2800" b="1" dirty="0" smtClean="0">
                <a:solidFill>
                  <a:srgbClr val="FFC000"/>
                </a:solidFill>
                <a:latin typeface="Times New Roman" pitchFamily="18" charset="0"/>
                <a:cs typeface="Times New Roman" pitchFamily="18" charset="0"/>
              </a:rPr>
              <a:t> </a:t>
            </a:r>
            <a:r>
              <a:rPr lang="vi-VN" sz="2800" b="1" dirty="0" smtClean="0">
                <a:solidFill>
                  <a:srgbClr val="FFC000"/>
                </a:solidFill>
                <a:latin typeface="Times New Roman" pitchFamily="18" charset="0"/>
                <a:cs typeface="Times New Roman" pitchFamily="18" charset="0"/>
              </a:rPr>
              <a:t>và hội nhập quốc tế</a:t>
            </a:r>
            <a:endParaRPr lang="en-US" sz="2800" b="1" dirty="0" smtClean="0">
              <a:solidFill>
                <a:srgbClr val="FFC000"/>
              </a:solidFill>
              <a:latin typeface="Times New Roman" pitchFamily="18" charset="0"/>
              <a:cs typeface="Times New Roman" pitchFamily="18" charset="0"/>
            </a:endParaRPr>
          </a:p>
        </p:txBody>
      </p:sp>
      <p:sp>
        <p:nvSpPr>
          <p:cNvPr id="2" name="Rectangle 1"/>
          <p:cNvSpPr/>
          <p:nvPr/>
        </p:nvSpPr>
        <p:spPr>
          <a:xfrm>
            <a:off x="152400" y="5257801"/>
            <a:ext cx="8686800" cy="1384995"/>
          </a:xfrm>
          <a:prstGeom prst="rect">
            <a:avLst/>
          </a:prstGeom>
        </p:spPr>
        <p:txBody>
          <a:bodyPr wrap="square">
            <a:spAutoFit/>
          </a:bodyPr>
          <a:lstStyle/>
          <a:p>
            <a:pPr algn="just"/>
            <a:r>
              <a:rPr lang="vi-VN" sz="2800" dirty="0" smtClean="0">
                <a:latin typeface="Times New Roman" pitchFamily="18" charset="0"/>
                <a:cs typeface="Times New Roman" pitchFamily="18" charset="0"/>
              </a:rPr>
              <a:t>Có </a:t>
            </a:r>
            <a:r>
              <a:rPr lang="vi-VN" sz="2800" dirty="0">
                <a:latin typeface="Times New Roman" pitchFamily="18" charset="0"/>
                <a:cs typeface="Times New Roman" pitchFamily="18" charset="0"/>
              </a:rPr>
              <a:t>chế độ </a:t>
            </a:r>
            <a:r>
              <a:rPr lang="vi-VN" sz="2800" dirty="0" smtClean="0">
                <a:latin typeface="Times New Roman" pitchFamily="18" charset="0"/>
                <a:cs typeface="Times New Roman" pitchFamily="18" charset="0"/>
              </a:rPr>
              <a:t>đãi </a:t>
            </a:r>
            <a:r>
              <a:rPr lang="vi-VN" sz="2800" dirty="0">
                <a:latin typeface="Times New Roman" pitchFamily="18" charset="0"/>
                <a:cs typeface="Times New Roman" pitchFamily="18" charset="0"/>
              </a:rPr>
              <a:t>ngộ để tuyển dụng </a:t>
            </a:r>
            <a:r>
              <a:rPr lang="en-US" sz="2800" dirty="0" smtClean="0">
                <a:latin typeface="Times New Roman" pitchFamily="18" charset="0"/>
                <a:cs typeface="Times New Roman" pitchFamily="18" charset="0"/>
              </a:rPr>
              <a:t>GV</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có </a:t>
            </a:r>
            <a:r>
              <a:rPr lang="vi-VN" sz="2800" dirty="0" smtClean="0">
                <a:latin typeface="Times New Roman" pitchFamily="18" charset="0"/>
                <a:cs typeface="Times New Roman" pitchFamily="18" charset="0"/>
              </a:rPr>
              <a:t>học </a:t>
            </a:r>
            <a:r>
              <a:rPr lang="vi-VN" sz="2800" dirty="0">
                <a:latin typeface="Times New Roman" pitchFamily="18" charset="0"/>
                <a:cs typeface="Times New Roman" pitchFamily="18" charset="0"/>
              </a:rPr>
              <a:t>vị và chuyên môn cao, </a:t>
            </a:r>
            <a:r>
              <a:rPr lang="vi-VN" sz="2800" dirty="0" smtClean="0">
                <a:latin typeface="Times New Roman" pitchFamily="18" charset="0"/>
                <a:cs typeface="Times New Roman" pitchFamily="18" charset="0"/>
              </a:rPr>
              <a:t>khuyến </a:t>
            </a:r>
            <a:r>
              <a:rPr lang="vi-VN" sz="2800" dirty="0">
                <a:latin typeface="Times New Roman" pitchFamily="18" charset="0"/>
                <a:cs typeface="Times New Roman" pitchFamily="18" charset="0"/>
              </a:rPr>
              <a:t>khích </a:t>
            </a:r>
            <a:r>
              <a:rPr lang="en-US" sz="2800" dirty="0" smtClean="0">
                <a:latin typeface="Times New Roman" pitchFamily="18" charset="0"/>
                <a:cs typeface="Times New Roman" pitchFamily="18" charset="0"/>
              </a:rPr>
              <a:t>GV,</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cán bộ quản lý nâng cao </a:t>
            </a:r>
            <a:r>
              <a:rPr lang="en-US" sz="2800" dirty="0" smtClean="0">
                <a:latin typeface="Times New Roman" pitchFamily="18" charset="0"/>
                <a:cs typeface="Times New Roman" pitchFamily="18" charset="0"/>
              </a:rPr>
              <a:t>CM</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nghiệp vụ, </a:t>
            </a:r>
            <a:r>
              <a:rPr lang="vi-VN" sz="2800" dirty="0" smtClean="0">
                <a:latin typeface="Times New Roman" pitchFamily="18" charset="0"/>
                <a:cs typeface="Times New Roman" pitchFamily="18" charset="0"/>
              </a:rPr>
              <a:t>tạo </a:t>
            </a:r>
            <a:r>
              <a:rPr lang="vi-VN" sz="2800" dirty="0">
                <a:latin typeface="Times New Roman" pitchFamily="18" charset="0"/>
                <a:cs typeface="Times New Roman" pitchFamily="18" charset="0"/>
              </a:rPr>
              <a:t>điều kiện </a:t>
            </a:r>
            <a:r>
              <a:rPr lang="vi-VN" sz="2800" dirty="0" smtClean="0">
                <a:latin typeface="Times New Roman" pitchFamily="18" charset="0"/>
                <a:cs typeface="Times New Roman" pitchFamily="18" charset="0"/>
              </a:rPr>
              <a:t>chuyên gia </a:t>
            </a:r>
            <a:r>
              <a:rPr lang="vi-VN" sz="2800" dirty="0">
                <a:latin typeface="Times New Roman" pitchFamily="18" charset="0"/>
                <a:cs typeface="Times New Roman" pitchFamily="18" charset="0"/>
              </a:rPr>
              <a:t>nước </a:t>
            </a:r>
            <a:r>
              <a:rPr lang="vi-VN" sz="2800" dirty="0" smtClean="0">
                <a:latin typeface="Times New Roman" pitchFamily="18" charset="0"/>
                <a:cs typeface="Times New Roman" pitchFamily="18" charset="0"/>
              </a:rPr>
              <a:t>ngoài </a:t>
            </a:r>
            <a:r>
              <a:rPr lang="vi-VN" sz="2800" dirty="0">
                <a:latin typeface="Times New Roman" pitchFamily="18" charset="0"/>
                <a:cs typeface="Times New Roman" pitchFamily="18" charset="0"/>
              </a:rPr>
              <a:t>dạy và </a:t>
            </a:r>
            <a:r>
              <a:rPr lang="en-US" sz="2800" dirty="0" smtClean="0">
                <a:latin typeface="Times New Roman" pitchFamily="18" charset="0"/>
                <a:cs typeface="Times New Roman" pitchFamily="18" charset="0"/>
              </a:rPr>
              <a:t>NC</a:t>
            </a:r>
            <a:endParaRPr lang="en-US" sz="2800" dirty="0">
              <a:latin typeface="Times New Roman" pitchFamily="18" charset="0"/>
              <a:cs typeface="Times New Roman" pitchFamily="18" charset="0"/>
            </a:endParaRPr>
          </a:p>
        </p:txBody>
      </p:sp>
      <p:graphicFrame>
        <p:nvGraphicFramePr>
          <p:cNvPr id="31" name="Chart 30"/>
          <p:cNvGraphicFramePr/>
          <p:nvPr>
            <p:extLst>
              <p:ext uri="{D42A27DB-BD31-4B8C-83A1-F6EECF244321}">
                <p14:modId xmlns:p14="http://schemas.microsoft.com/office/powerpoint/2010/main" val="1099521931"/>
              </p:ext>
            </p:extLst>
          </p:nvPr>
        </p:nvGraphicFramePr>
        <p:xfrm>
          <a:off x="152400" y="922792"/>
          <a:ext cx="8534400" cy="4267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799458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06786" y="1431519"/>
            <a:ext cx="2436594" cy="4201150"/>
          </a:xfrm>
          <a:prstGeom prst="rect">
            <a:avLst/>
          </a:prstGeom>
          <a:ln w="28575">
            <a:solidFill>
              <a:srgbClr val="FFFF00"/>
            </a:solidFill>
            <a:prstDash val="lgDashDot"/>
          </a:ln>
        </p:spPr>
        <p:txBody>
          <a:bodyPr wrap="square">
            <a:spAutoFit/>
          </a:bodyPr>
          <a:lstStyle/>
          <a:p>
            <a:pPr>
              <a:spcAft>
                <a:spcPts val="600"/>
              </a:spcAft>
            </a:pPr>
            <a:r>
              <a:rPr lang="en-US" sz="2800" b="1" dirty="0" smtClean="0">
                <a:solidFill>
                  <a:srgbClr val="FFC000"/>
                </a:solidFill>
                <a:latin typeface="Times New Roman" pitchFamily="18" charset="0"/>
                <a:cs typeface="Times New Roman" pitchFamily="18" charset="0"/>
              </a:rPr>
              <a:t>6. </a:t>
            </a:r>
            <a:r>
              <a:rPr lang="en-US" sz="2800" b="1" dirty="0" err="1" smtClean="0">
                <a:solidFill>
                  <a:srgbClr val="FFC000"/>
                </a:solidFill>
                <a:latin typeface="Times New Roman" pitchFamily="18" charset="0"/>
                <a:cs typeface="Times New Roman" pitchFamily="18" charset="0"/>
              </a:rPr>
              <a:t>Đổ</a:t>
            </a:r>
            <a:r>
              <a:rPr lang="vi-VN" sz="2800" b="1" dirty="0" smtClean="0">
                <a:solidFill>
                  <a:srgbClr val="FFC000"/>
                </a:solidFill>
                <a:latin typeface="Times New Roman" pitchFamily="18" charset="0"/>
                <a:cs typeface="Times New Roman" pitchFamily="18" charset="0"/>
              </a:rPr>
              <a:t>i mới chính sách, </a:t>
            </a:r>
            <a:endParaRPr lang="en-US" sz="2800" b="1" dirty="0" smtClean="0">
              <a:solidFill>
                <a:srgbClr val="FFC000"/>
              </a:solidFill>
              <a:latin typeface="Times New Roman" pitchFamily="18" charset="0"/>
              <a:cs typeface="Times New Roman" pitchFamily="18" charset="0"/>
            </a:endParaRPr>
          </a:p>
          <a:p>
            <a:pPr>
              <a:spcAft>
                <a:spcPts val="600"/>
              </a:spcAft>
            </a:pPr>
            <a:r>
              <a:rPr lang="vi-VN" sz="2800" b="1" dirty="0" smtClean="0">
                <a:solidFill>
                  <a:srgbClr val="FFC000"/>
                </a:solidFill>
                <a:latin typeface="Times New Roman" pitchFamily="18" charset="0"/>
                <a:cs typeface="Times New Roman" pitchFamily="18" charset="0"/>
              </a:rPr>
              <a:t>cơ chế tài chính, </a:t>
            </a:r>
            <a:endParaRPr lang="en-US" sz="2800" b="1" dirty="0" smtClean="0">
              <a:solidFill>
                <a:srgbClr val="FFC000"/>
              </a:solidFill>
              <a:latin typeface="Times New Roman" pitchFamily="18" charset="0"/>
              <a:cs typeface="Times New Roman" pitchFamily="18" charset="0"/>
            </a:endParaRPr>
          </a:p>
          <a:p>
            <a:pPr>
              <a:spcAft>
                <a:spcPts val="600"/>
              </a:spcAft>
            </a:pPr>
            <a:r>
              <a:rPr lang="vi-VN" sz="2800" b="1" dirty="0" smtClean="0">
                <a:solidFill>
                  <a:srgbClr val="FFC000"/>
                </a:solidFill>
                <a:latin typeface="Times New Roman" pitchFamily="18" charset="0"/>
                <a:cs typeface="Times New Roman" pitchFamily="18" charset="0"/>
              </a:rPr>
              <a:t>huy động đóng góp của </a:t>
            </a:r>
            <a:r>
              <a:rPr lang="en-US" sz="2800" b="1" dirty="0" smtClean="0">
                <a:solidFill>
                  <a:srgbClr val="FFC000"/>
                </a:solidFill>
                <a:latin typeface="Times New Roman" pitchFamily="18" charset="0"/>
                <a:cs typeface="Times New Roman" pitchFamily="18" charset="0"/>
              </a:rPr>
              <a:t>XH, </a:t>
            </a:r>
          </a:p>
          <a:p>
            <a:pPr>
              <a:spcAft>
                <a:spcPts val="600"/>
              </a:spcAft>
            </a:pPr>
            <a:r>
              <a:rPr lang="vi-VN" sz="2800" b="1" dirty="0" smtClean="0">
                <a:solidFill>
                  <a:srgbClr val="FFC000"/>
                </a:solidFill>
                <a:latin typeface="Times New Roman" pitchFamily="18" charset="0"/>
                <a:cs typeface="Times New Roman" pitchFamily="18" charset="0"/>
              </a:rPr>
              <a:t>nâng cao hiệu quả đầu tư  </a:t>
            </a:r>
            <a:endParaRPr lang="en-US" sz="2800" b="1" dirty="0" smtClean="0">
              <a:solidFill>
                <a:srgbClr val="FFC000"/>
              </a:solidFill>
              <a:latin typeface="Times New Roman" pitchFamily="18" charset="0"/>
              <a:cs typeface="Times New Roman" pitchFamily="18" charset="0"/>
            </a:endParaRPr>
          </a:p>
        </p:txBody>
      </p:sp>
      <p:sp>
        <p:nvSpPr>
          <p:cNvPr id="2" name="Isosceles Triangle 1"/>
          <p:cNvSpPr/>
          <p:nvPr/>
        </p:nvSpPr>
        <p:spPr>
          <a:xfrm rot="19591219">
            <a:off x="5801331" y="3423479"/>
            <a:ext cx="425769" cy="338162"/>
          </a:xfrm>
          <a:prstGeom prst="triangle">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Isosceles Triangle 4"/>
          <p:cNvSpPr/>
          <p:nvPr/>
        </p:nvSpPr>
        <p:spPr>
          <a:xfrm rot="1893545">
            <a:off x="2870023" y="3439213"/>
            <a:ext cx="425769" cy="338162"/>
          </a:xfrm>
          <a:prstGeom prst="triangle">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utoShape 6"/>
          <p:cNvSpPr>
            <a:spLocks noChangeArrowheads="1"/>
          </p:cNvSpPr>
          <p:nvPr/>
        </p:nvSpPr>
        <p:spPr bwMode="blackWhite">
          <a:xfrm>
            <a:off x="220692" y="3774824"/>
            <a:ext cx="2516123" cy="838200"/>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9" name="Rectangle 18"/>
          <p:cNvSpPr/>
          <p:nvPr/>
        </p:nvSpPr>
        <p:spPr>
          <a:xfrm>
            <a:off x="228600" y="3869743"/>
            <a:ext cx="2508215" cy="707886"/>
          </a:xfrm>
          <a:prstGeom prst="rect">
            <a:avLst/>
          </a:prstGeom>
        </p:spPr>
        <p:txBody>
          <a:bodyPr wrap="square">
            <a:spAutoFit/>
          </a:bodyPr>
          <a:lstStyle/>
          <a:p>
            <a:r>
              <a:rPr lang="en-US" sz="2000" b="1" dirty="0" err="1">
                <a:latin typeface="Times New Roman" pitchFamily="18" charset="0"/>
                <a:cs typeface="Times New Roman" pitchFamily="18" charset="0"/>
              </a:rPr>
              <a:t>Thành</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lập</a:t>
            </a:r>
            <a:r>
              <a:rPr lang="en-US" sz="2000" b="1" dirty="0">
                <a:latin typeface="Times New Roman" pitchFamily="18" charset="0"/>
                <a:cs typeface="Times New Roman" pitchFamily="18" charset="0"/>
              </a:rPr>
              <a:t> </a:t>
            </a:r>
            <a:r>
              <a:rPr lang="en-US" sz="2000" b="1" dirty="0" smtClean="0">
                <a:latin typeface="Times New Roman" pitchFamily="18" charset="0"/>
                <a:cs typeface="Times New Roman" pitchFamily="18" charset="0"/>
              </a:rPr>
              <a:t>TT </a:t>
            </a:r>
            <a:r>
              <a:rPr lang="en-US" sz="2000" b="1" dirty="0" err="1" smtClean="0">
                <a:latin typeface="Times New Roman" pitchFamily="18" charset="0"/>
                <a:cs typeface="Times New Roman" pitchFamily="18" charset="0"/>
              </a:rPr>
              <a:t>NNgữ</a:t>
            </a:r>
            <a:r>
              <a:rPr lang="en-US" sz="2000" b="1" dirty="0" smtClean="0">
                <a:latin typeface="Times New Roman" pitchFamily="18" charset="0"/>
                <a:cs typeface="Times New Roman" pitchFamily="18" charset="0"/>
              </a:rPr>
              <a:t>- TH-ĐT </a:t>
            </a:r>
            <a:r>
              <a:rPr lang="en-US" sz="2000" b="1" dirty="0" err="1">
                <a:latin typeface="Times New Roman" pitchFamily="18" charset="0"/>
                <a:cs typeface="Times New Roman" pitchFamily="18" charset="0"/>
              </a:rPr>
              <a:t>ngắn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hạn</a:t>
            </a:r>
            <a:r>
              <a:rPr lang="en-US" sz="2000" b="1" dirty="0">
                <a:latin typeface="Times New Roman" pitchFamily="18" charset="0"/>
                <a:cs typeface="Times New Roman" pitchFamily="18" charset="0"/>
              </a:rPr>
              <a:t> </a:t>
            </a:r>
          </a:p>
        </p:txBody>
      </p:sp>
      <p:grpSp>
        <p:nvGrpSpPr>
          <p:cNvPr id="10" name="Group 9"/>
          <p:cNvGrpSpPr/>
          <p:nvPr/>
        </p:nvGrpSpPr>
        <p:grpSpPr>
          <a:xfrm>
            <a:off x="199356" y="1600200"/>
            <a:ext cx="2613659" cy="4075176"/>
            <a:chOff x="199356" y="1600200"/>
            <a:chExt cx="2613659" cy="4075176"/>
          </a:xfrm>
        </p:grpSpPr>
        <p:sp>
          <p:nvSpPr>
            <p:cNvPr id="6" name="AutoShape 4"/>
            <p:cNvSpPr>
              <a:spLocks noChangeArrowheads="1"/>
            </p:cNvSpPr>
            <p:nvPr/>
          </p:nvSpPr>
          <p:spPr bwMode="blackWhite">
            <a:xfrm>
              <a:off x="220692" y="1600200"/>
              <a:ext cx="2516123" cy="838200"/>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t"/>
            <a:lstStyle/>
            <a:p>
              <a:pPr algn="just" eaLnBrk="0" hangingPunct="0"/>
              <a:endParaRPr lang="en-US" sz="1600" dirty="0">
                <a:latin typeface="Times New Roman" pitchFamily="18" charset="0"/>
                <a:cs typeface="Times New Roman" pitchFamily="18" charset="0"/>
              </a:endParaRPr>
            </a:p>
          </p:txBody>
        </p:sp>
        <p:sp>
          <p:nvSpPr>
            <p:cNvPr id="7" name="AutoShape 5"/>
            <p:cNvSpPr>
              <a:spLocks noChangeArrowheads="1"/>
            </p:cNvSpPr>
            <p:nvPr/>
          </p:nvSpPr>
          <p:spPr bwMode="blackWhite">
            <a:xfrm>
              <a:off x="211548" y="2733518"/>
              <a:ext cx="2516123" cy="798576"/>
            </a:xfrm>
            <a:prstGeom prst="roundRect">
              <a:avLst>
                <a:gd name="adj" fmla="val 9106"/>
              </a:avLst>
            </a:prstGeom>
            <a:gradFill rotWithShape="1">
              <a:gsLst>
                <a:gs pos="0">
                  <a:schemeClr val="folHlink"/>
                </a:gs>
                <a:gs pos="100000">
                  <a:schemeClr val="folHlink">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2" name="AutoShape 5"/>
            <p:cNvSpPr>
              <a:spLocks noChangeArrowheads="1"/>
            </p:cNvSpPr>
            <p:nvPr/>
          </p:nvSpPr>
          <p:spPr bwMode="blackWhite">
            <a:xfrm>
              <a:off x="220692" y="4876800"/>
              <a:ext cx="2516123" cy="798576"/>
            </a:xfrm>
            <a:prstGeom prst="roundRect">
              <a:avLst>
                <a:gd name="adj" fmla="val 9106"/>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16200000" scaled="1"/>
              <a:tileRect/>
            </a:gradFill>
            <a:ln w="25400">
              <a:solidFill>
                <a:schemeClr val="tx1"/>
              </a:solidFill>
              <a:round/>
              <a:headEnd/>
              <a:tailEnd/>
            </a:ln>
            <a:effectLst/>
            <a:extLst/>
          </p:spPr>
          <p:txBody>
            <a:bodyPr wrap="none" anchor="ctr"/>
            <a:lstStyle/>
            <a:p>
              <a:pPr algn="ctr" eaLnBrk="0" hangingPunct="0"/>
              <a:endParaRPr lang="en-US" dirty="0"/>
            </a:p>
          </p:txBody>
        </p:sp>
        <p:sp>
          <p:nvSpPr>
            <p:cNvPr id="4" name="Rectangle 3"/>
            <p:cNvSpPr/>
            <p:nvPr/>
          </p:nvSpPr>
          <p:spPr>
            <a:xfrm>
              <a:off x="228600" y="1600200"/>
              <a:ext cx="2584415" cy="707886"/>
            </a:xfrm>
            <a:prstGeom prst="rect">
              <a:avLst/>
            </a:prstGeom>
          </p:spPr>
          <p:txBody>
            <a:bodyPr wrap="square">
              <a:spAutoFit/>
            </a:bodyPr>
            <a:lstStyle/>
            <a:p>
              <a:r>
                <a:rPr lang="vi-VN" sz="2000" b="1" dirty="0" smtClean="0">
                  <a:latin typeface="Times New Roman" pitchFamily="18" charset="0"/>
                  <a:cs typeface="Times New Roman" pitchFamily="18" charset="0"/>
                </a:rPr>
                <a:t>Sử </a:t>
              </a:r>
              <a:r>
                <a:rPr lang="vi-VN" sz="2000" b="1" dirty="0">
                  <a:latin typeface="Times New Roman" pitchFamily="18" charset="0"/>
                  <a:cs typeface="Times New Roman" pitchFamily="18" charset="0"/>
                </a:rPr>
                <a:t>dụng ngân sách </a:t>
              </a:r>
              <a:r>
                <a:rPr lang="vi-VN" sz="2000" b="1" dirty="0" smtClean="0">
                  <a:latin typeface="Times New Roman" pitchFamily="18" charset="0"/>
                  <a:cs typeface="Times New Roman" pitchFamily="18" charset="0"/>
                </a:rPr>
                <a:t>hợp lý</a:t>
              </a:r>
              <a:r>
                <a:rPr lang="en-US" sz="2000" b="1" dirty="0" smtClean="0">
                  <a:latin typeface="Times New Roman" pitchFamily="18" charset="0"/>
                  <a:cs typeface="Times New Roman" pitchFamily="18" charset="0"/>
                </a:rPr>
                <a:t>,</a:t>
              </a:r>
              <a:r>
                <a:rPr lang="vi-VN" sz="2000" b="1" dirty="0" smtClean="0">
                  <a:latin typeface="Times New Roman" pitchFamily="18" charset="0"/>
                  <a:cs typeface="Times New Roman" pitchFamily="18" charset="0"/>
                </a:rPr>
                <a:t> </a:t>
              </a:r>
              <a:r>
                <a:rPr lang="vi-VN" sz="2000" b="1" dirty="0">
                  <a:latin typeface="Times New Roman" pitchFamily="18" charset="0"/>
                  <a:cs typeface="Times New Roman" pitchFamily="18" charset="0"/>
                </a:rPr>
                <a:t>đúng </a:t>
              </a:r>
              <a:r>
                <a:rPr lang="vi-VN" sz="2000" b="1" dirty="0" smtClean="0">
                  <a:latin typeface="Times New Roman" pitchFamily="18" charset="0"/>
                  <a:cs typeface="Times New Roman" pitchFamily="18" charset="0"/>
                </a:rPr>
                <a:t>q</a:t>
              </a:r>
              <a:r>
                <a:rPr lang="en-US" sz="2000" b="1" dirty="0" err="1" smtClean="0">
                  <a:latin typeface="Times New Roman" pitchFamily="18" charset="0"/>
                  <a:cs typeface="Times New Roman" pitchFamily="18" charset="0"/>
                </a:rPr>
                <a:t>ui</a:t>
              </a:r>
              <a:r>
                <a:rPr lang="en-US" sz="2000" b="1" dirty="0" smtClean="0">
                  <a:latin typeface="Times New Roman" pitchFamily="18" charset="0"/>
                  <a:cs typeface="Times New Roman" pitchFamily="18" charset="0"/>
                </a:rPr>
                <a:t> </a:t>
              </a:r>
              <a:r>
                <a:rPr lang="vi-VN" sz="2000" b="1" dirty="0" smtClean="0">
                  <a:latin typeface="Times New Roman" pitchFamily="18" charset="0"/>
                  <a:cs typeface="Times New Roman" pitchFamily="18" charset="0"/>
                </a:rPr>
                <a:t>định</a:t>
              </a:r>
              <a:r>
                <a:rPr lang="vi-VN" sz="2000" dirty="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
          <p:nvSpPr>
            <p:cNvPr id="18" name="Rectangle 17"/>
            <p:cNvSpPr/>
            <p:nvPr/>
          </p:nvSpPr>
          <p:spPr>
            <a:xfrm>
              <a:off x="228600" y="2948140"/>
              <a:ext cx="2499071" cy="369332"/>
            </a:xfrm>
            <a:prstGeom prst="rect">
              <a:avLst/>
            </a:prstGeom>
          </p:spPr>
          <p:txBody>
            <a:bodyPr wrap="square">
              <a:spAutoFit/>
            </a:bodyPr>
            <a:lstStyle/>
            <a:p>
              <a:r>
                <a:rPr lang="en-US" b="1" dirty="0" err="1">
                  <a:latin typeface="Times New Roman" pitchFamily="18" charset="0"/>
                  <a:cs typeface="Times New Roman" pitchFamily="18" charset="0"/>
                </a:rPr>
                <a:t>Tăng</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quy</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mô</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đào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tạo</a:t>
              </a:r>
              <a:endParaRPr lang="en-US" b="1" dirty="0">
                <a:latin typeface="Times New Roman" pitchFamily="18" charset="0"/>
                <a:cs typeface="Times New Roman" pitchFamily="18" charset="0"/>
              </a:endParaRPr>
            </a:p>
          </p:txBody>
        </p:sp>
        <p:sp>
          <p:nvSpPr>
            <p:cNvPr id="20" name="Rectangle 19"/>
            <p:cNvSpPr/>
            <p:nvPr/>
          </p:nvSpPr>
          <p:spPr>
            <a:xfrm>
              <a:off x="199356" y="4904956"/>
              <a:ext cx="2508215" cy="646331"/>
            </a:xfrm>
            <a:prstGeom prst="rect">
              <a:avLst/>
            </a:prstGeom>
          </p:spPr>
          <p:txBody>
            <a:bodyPr wrap="square">
              <a:spAutoFit/>
            </a:bodyPr>
            <a:lstStyle/>
            <a:p>
              <a:r>
                <a:rPr lang="en-US" b="1" dirty="0" err="1">
                  <a:latin typeface="Times New Roman" pitchFamily="18" charset="0"/>
                  <a:cs typeface="Times New Roman" pitchFamily="18" charset="0"/>
                </a:rPr>
                <a:t>Thực</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hiện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và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chuyển</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giao</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công</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trình</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NCKH </a:t>
              </a:r>
              <a:endParaRPr lang="en-US" b="1" dirty="0">
                <a:latin typeface="Times New Roman" pitchFamily="18" charset="0"/>
                <a:cs typeface="Times New Roman" pitchFamily="18" charset="0"/>
              </a:endParaRPr>
            </a:p>
          </p:txBody>
        </p:sp>
      </p:grpSp>
      <p:grpSp>
        <p:nvGrpSpPr>
          <p:cNvPr id="9" name="Group 8"/>
          <p:cNvGrpSpPr/>
          <p:nvPr/>
        </p:nvGrpSpPr>
        <p:grpSpPr>
          <a:xfrm>
            <a:off x="6477000" y="1570706"/>
            <a:ext cx="2525267" cy="4075176"/>
            <a:chOff x="6172200" y="1600200"/>
            <a:chExt cx="2525267" cy="4075176"/>
          </a:xfrm>
        </p:grpSpPr>
        <p:sp>
          <p:nvSpPr>
            <p:cNvPr id="13" name="AutoShape 4"/>
            <p:cNvSpPr>
              <a:spLocks noChangeArrowheads="1"/>
            </p:cNvSpPr>
            <p:nvPr/>
          </p:nvSpPr>
          <p:spPr bwMode="blackWhite">
            <a:xfrm>
              <a:off x="6181344" y="1600200"/>
              <a:ext cx="2516123" cy="838200"/>
            </a:xfrm>
            <a:prstGeom prst="roundRect">
              <a:avLst>
                <a:gd name="adj" fmla="val 9106"/>
              </a:avLst>
            </a:prstGeom>
            <a:gradFill rotWithShape="1">
              <a:gsLst>
                <a:gs pos="0">
                  <a:schemeClr val="accent1"/>
                </a:gs>
                <a:gs pos="100000">
                  <a:schemeClr val="accent1">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t"/>
            <a:lstStyle/>
            <a:p>
              <a:pPr algn="just" eaLnBrk="0" hangingPunct="0"/>
              <a:endParaRPr lang="en-US" sz="1600" dirty="0">
                <a:latin typeface="Times New Roman" pitchFamily="18" charset="0"/>
                <a:cs typeface="Times New Roman" pitchFamily="18" charset="0"/>
              </a:endParaRPr>
            </a:p>
          </p:txBody>
        </p:sp>
        <p:sp>
          <p:nvSpPr>
            <p:cNvPr id="14" name="AutoShape 5"/>
            <p:cNvSpPr>
              <a:spLocks noChangeArrowheads="1"/>
            </p:cNvSpPr>
            <p:nvPr/>
          </p:nvSpPr>
          <p:spPr bwMode="blackWhite">
            <a:xfrm>
              <a:off x="6172200" y="2733518"/>
              <a:ext cx="2516123" cy="798576"/>
            </a:xfrm>
            <a:prstGeom prst="roundRect">
              <a:avLst>
                <a:gd name="adj" fmla="val 9106"/>
              </a:avLst>
            </a:prstGeom>
            <a:gradFill rotWithShape="1">
              <a:gsLst>
                <a:gs pos="0">
                  <a:schemeClr val="folHlink"/>
                </a:gs>
                <a:gs pos="100000">
                  <a:schemeClr val="folHlink">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5" name="AutoShape 6"/>
            <p:cNvSpPr>
              <a:spLocks noChangeArrowheads="1"/>
            </p:cNvSpPr>
            <p:nvPr/>
          </p:nvSpPr>
          <p:spPr bwMode="blackWhite">
            <a:xfrm>
              <a:off x="6181344" y="3774824"/>
              <a:ext cx="2516123" cy="838200"/>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p>
          </p:txBody>
        </p:sp>
        <p:sp>
          <p:nvSpPr>
            <p:cNvPr id="16" name="AutoShape 5"/>
            <p:cNvSpPr>
              <a:spLocks noChangeArrowheads="1"/>
            </p:cNvSpPr>
            <p:nvPr/>
          </p:nvSpPr>
          <p:spPr bwMode="blackWhite">
            <a:xfrm>
              <a:off x="6181344" y="4876800"/>
              <a:ext cx="2516123" cy="798576"/>
            </a:xfrm>
            <a:prstGeom prst="roundRect">
              <a:avLst>
                <a:gd name="adj" fmla="val 9106"/>
              </a:avLst>
            </a:prstGeom>
            <a:gradFill flip="none" rotWithShape="1">
              <a:gsLst>
                <a:gs pos="0">
                  <a:schemeClr val="accent4">
                    <a:lumMod val="75000"/>
                    <a:shade val="30000"/>
                    <a:satMod val="115000"/>
                  </a:schemeClr>
                </a:gs>
                <a:gs pos="50000">
                  <a:schemeClr val="accent4">
                    <a:lumMod val="75000"/>
                    <a:shade val="67500"/>
                    <a:satMod val="115000"/>
                  </a:schemeClr>
                </a:gs>
                <a:gs pos="100000">
                  <a:schemeClr val="accent4">
                    <a:lumMod val="75000"/>
                    <a:shade val="100000"/>
                    <a:satMod val="115000"/>
                  </a:schemeClr>
                </a:gs>
              </a:gsLst>
              <a:lin ang="16200000" scaled="1"/>
              <a:tileRect/>
            </a:gradFill>
            <a:ln w="25400">
              <a:solidFill>
                <a:schemeClr val="tx1"/>
              </a:solidFill>
              <a:round/>
              <a:headEnd/>
              <a:tailEnd/>
            </a:ln>
            <a:effectLst/>
            <a:extLst/>
          </p:spPr>
          <p:txBody>
            <a:bodyPr wrap="none" anchor="ctr"/>
            <a:lstStyle/>
            <a:p>
              <a:pPr algn="ctr" eaLnBrk="0" hangingPunct="0"/>
              <a:endParaRPr lang="en-US" dirty="0"/>
            </a:p>
          </p:txBody>
        </p:sp>
        <p:sp>
          <p:nvSpPr>
            <p:cNvPr id="21" name="Rectangle 20"/>
            <p:cNvSpPr/>
            <p:nvPr/>
          </p:nvSpPr>
          <p:spPr>
            <a:xfrm>
              <a:off x="6172200" y="1607403"/>
              <a:ext cx="2508215" cy="646331"/>
            </a:xfrm>
            <a:prstGeom prst="rect">
              <a:avLst/>
            </a:prstGeom>
          </p:spPr>
          <p:txBody>
            <a:bodyPr wrap="square">
              <a:spAutoFit/>
            </a:bodyPr>
            <a:lstStyle/>
            <a:p>
              <a:pPr algn="just"/>
              <a:r>
                <a:rPr lang="en-US" b="1" dirty="0" err="1">
                  <a:latin typeface="Times New Roman" pitchFamily="18" charset="0"/>
                  <a:cs typeface="Times New Roman" pitchFamily="18" charset="0"/>
                </a:rPr>
                <a:t>Huy</a:t>
              </a:r>
              <a:r>
                <a:rPr lang="en-US" b="1" dirty="0">
                  <a:latin typeface="Times New Roman" pitchFamily="18" charset="0"/>
                  <a:cs typeface="Times New Roman" pitchFamily="18" charset="0"/>
                </a:rPr>
                <a:t> </a:t>
              </a:r>
              <a:r>
                <a:rPr lang="en-US" b="1" dirty="0" err="1" smtClean="0">
                  <a:latin typeface="Times New Roman" pitchFamily="18" charset="0"/>
                  <a:cs typeface="Times New Roman" pitchFamily="18" charset="0"/>
                </a:rPr>
                <a:t>động</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các</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nhà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tài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trợ</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trong</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và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ngoài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nước</a:t>
              </a:r>
              <a:endParaRPr lang="en-US" b="1" dirty="0">
                <a:latin typeface="Times New Roman" pitchFamily="18" charset="0"/>
                <a:cs typeface="Times New Roman" pitchFamily="18" charset="0"/>
              </a:endParaRPr>
            </a:p>
          </p:txBody>
        </p:sp>
        <p:sp>
          <p:nvSpPr>
            <p:cNvPr id="22" name="Rectangle 21"/>
            <p:cNvSpPr/>
            <p:nvPr/>
          </p:nvSpPr>
          <p:spPr>
            <a:xfrm>
              <a:off x="6172200" y="2733518"/>
              <a:ext cx="2508215" cy="646331"/>
            </a:xfrm>
            <a:prstGeom prst="rect">
              <a:avLst/>
            </a:prstGeom>
          </p:spPr>
          <p:txBody>
            <a:bodyPr wrap="square">
              <a:spAutoFit/>
            </a:bodyPr>
            <a:lstStyle/>
            <a:p>
              <a:pPr algn="just"/>
              <a:r>
                <a:rPr lang="en-US" b="1" dirty="0" err="1">
                  <a:latin typeface="Times New Roman" pitchFamily="18" charset="0"/>
                  <a:cs typeface="Times New Roman" pitchFamily="18" charset="0"/>
                </a:rPr>
                <a:t>Đào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tạo</a:t>
              </a:r>
              <a:r>
                <a:rPr lang="en-US" b="1" dirty="0">
                  <a:latin typeface="Times New Roman" pitchFamily="18" charset="0"/>
                  <a:cs typeface="Times New Roman" pitchFamily="18" charset="0"/>
                </a:rPr>
                <a:t> </a:t>
              </a:r>
              <a:r>
                <a:rPr lang="en-US" b="1" dirty="0" err="1" smtClean="0">
                  <a:latin typeface="Times New Roman" pitchFamily="18" charset="0"/>
                  <a:cs typeface="Times New Roman" pitchFamily="18" charset="0"/>
                </a:rPr>
                <a:t>cho</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các</a:t>
              </a:r>
              <a:r>
                <a:rPr lang="en-US" b="1" dirty="0">
                  <a:latin typeface="Times New Roman" pitchFamily="18" charset="0"/>
                  <a:cs typeface="Times New Roman" pitchFamily="18" charset="0"/>
                </a:rPr>
                <a:t> </a:t>
              </a:r>
              <a:r>
                <a:rPr lang="en-US" b="1" dirty="0" smtClean="0">
                  <a:latin typeface="Times New Roman" pitchFamily="18" charset="0"/>
                  <a:cs typeface="Times New Roman" pitchFamily="18" charset="0"/>
                </a:rPr>
                <a:t>DN,  </a:t>
              </a:r>
              <a:r>
                <a:rPr lang="en-US" b="1" dirty="0" err="1" smtClean="0">
                  <a:latin typeface="Times New Roman" pitchFamily="18" charset="0"/>
                  <a:cs typeface="Times New Roman" pitchFamily="18" charset="0"/>
                </a:rPr>
                <a:t>làm</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dịch</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vụ</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đào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tạo</a:t>
              </a:r>
              <a:endParaRPr lang="en-US" b="1" dirty="0">
                <a:latin typeface="Times New Roman" pitchFamily="18" charset="0"/>
                <a:cs typeface="Times New Roman" pitchFamily="18" charset="0"/>
              </a:endParaRPr>
            </a:p>
          </p:txBody>
        </p:sp>
        <p:sp>
          <p:nvSpPr>
            <p:cNvPr id="23" name="Rectangle 22"/>
            <p:cNvSpPr/>
            <p:nvPr/>
          </p:nvSpPr>
          <p:spPr>
            <a:xfrm>
              <a:off x="6181344" y="3886200"/>
              <a:ext cx="2508215" cy="646331"/>
            </a:xfrm>
            <a:prstGeom prst="rect">
              <a:avLst/>
            </a:prstGeom>
          </p:spPr>
          <p:txBody>
            <a:bodyPr wrap="square">
              <a:spAutoFit/>
            </a:bodyPr>
            <a:lstStyle/>
            <a:p>
              <a:pPr algn="just"/>
              <a:r>
                <a:rPr lang="en-US" b="1" dirty="0" err="1">
                  <a:latin typeface="Times New Roman" pitchFamily="18" charset="0"/>
                  <a:cs typeface="Times New Roman" pitchFamily="18" charset="0"/>
                </a:rPr>
                <a:t>Liên</a:t>
              </a:r>
              <a:r>
                <a:rPr lang="en-US" b="1" dirty="0">
                  <a:latin typeface="Times New Roman" pitchFamily="18" charset="0"/>
                  <a:cs typeface="Times New Roman" pitchFamily="18" charset="0"/>
                </a:rPr>
                <a:t> </a:t>
              </a:r>
              <a:r>
                <a:rPr lang="en-US" b="1" dirty="0" err="1" smtClean="0">
                  <a:latin typeface="Times New Roman" pitchFamily="18" charset="0"/>
                  <a:cs typeface="Times New Roman" pitchFamily="18" charset="0"/>
                </a:rPr>
                <a:t>kết</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cơ</a:t>
              </a:r>
              <a:r>
                <a:rPr lang="en-US" b="1" dirty="0" smtClean="0">
                  <a:latin typeface="Times New Roman" pitchFamily="18" charset="0"/>
                  <a:cs typeface="Times New Roman" pitchFamily="18" charset="0"/>
                </a:rPr>
                <a:t> </a:t>
              </a:r>
              <a:r>
                <a:rPr lang="en-US" b="1" dirty="0" err="1">
                  <a:latin typeface="Times New Roman" pitchFamily="18" charset="0"/>
                  <a:cs typeface="Times New Roman" pitchFamily="18" charset="0"/>
                </a:rPr>
                <a:t>sở</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đào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tạo</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nước</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ngoài</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có</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uy</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tính</a:t>
              </a:r>
              <a:r>
                <a:rPr lang="en-US" b="1" dirty="0">
                  <a:latin typeface="Times New Roman" pitchFamily="18" charset="0"/>
                  <a:cs typeface="Times New Roman" pitchFamily="18" charset="0"/>
                </a:rPr>
                <a:t> </a:t>
              </a:r>
            </a:p>
          </p:txBody>
        </p:sp>
        <p:sp>
          <p:nvSpPr>
            <p:cNvPr id="24" name="Rectangle 23"/>
            <p:cNvSpPr/>
            <p:nvPr/>
          </p:nvSpPr>
          <p:spPr>
            <a:xfrm>
              <a:off x="6189252" y="5071646"/>
              <a:ext cx="2508215" cy="400110"/>
            </a:xfrm>
            <a:prstGeom prst="rect">
              <a:avLst/>
            </a:prstGeom>
          </p:spPr>
          <p:txBody>
            <a:bodyPr wrap="square">
              <a:spAutoFit/>
            </a:bodyPr>
            <a:lstStyle/>
            <a:p>
              <a:pPr algn="just"/>
              <a:r>
                <a:rPr lang="en-US" sz="2000" b="1" dirty="0" err="1">
                  <a:latin typeface="Times New Roman" pitchFamily="18" charset="0"/>
                  <a:cs typeface="Times New Roman" pitchFamily="18" charset="0"/>
                </a:rPr>
                <a:t>Xây</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dựng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ký</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túc</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xá</a:t>
              </a:r>
              <a:endParaRPr lang="en-US" sz="2000" b="1" dirty="0">
                <a:latin typeface="Times New Roman" pitchFamily="18" charset="0"/>
                <a:cs typeface="Times New Roman" pitchFamily="18" charset="0"/>
              </a:endParaRPr>
            </a:p>
          </p:txBody>
        </p:sp>
      </p:grpSp>
      <p:sp>
        <p:nvSpPr>
          <p:cNvPr id="25" name="Rectangle 2"/>
          <p:cNvSpPr txBox="1">
            <a:spLocks noChangeArrowheads="1"/>
          </p:cNvSpPr>
          <p:nvPr/>
        </p:nvSpPr>
        <p:spPr bwMode="white">
          <a:xfrm>
            <a:off x="381000" y="76200"/>
            <a:ext cx="8458200" cy="7921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vi-VN" sz="2000" dirty="0" smtClean="0">
                <a:latin typeface="Times New Roman" pitchFamily="18" charset="0"/>
                <a:cs typeface="Times New Roman" pitchFamily="18" charset="0"/>
              </a:rPr>
              <a:t>NHIỆM VỤ VÀ GIẢI PHÁP CHIẾN LƯỢC PHÁT TRIỂN TRƯỜNG NĂM 2015 VÀ TẦM NHÌN ĐẾN 2020</a:t>
            </a:r>
            <a:endParaRPr lang="en-US" sz="1200" dirty="0">
              <a:latin typeface="Times New Roman" pitchFamily="18" charset="0"/>
              <a:cs typeface="Times New Roman" pitchFamily="18" charset="0"/>
            </a:endParaRPr>
          </a:p>
        </p:txBody>
      </p:sp>
    </p:spTree>
    <p:extLst>
      <p:ext uri="{BB962C8B-B14F-4D97-AF65-F5344CB8AC3E}">
        <p14:creationId xmlns:p14="http://schemas.microsoft.com/office/powerpoint/2010/main" val="35234294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6700" y="51137"/>
            <a:ext cx="8763000" cy="1015663"/>
          </a:xfrm>
          <a:prstGeom prst="rect">
            <a:avLst/>
          </a:prstGeom>
        </p:spPr>
        <p:txBody>
          <a:bodyPr wrap="square">
            <a:spAutoFit/>
          </a:bodyPr>
          <a:lstStyle/>
          <a:p>
            <a:pPr algn="just">
              <a:spcAft>
                <a:spcPts val="600"/>
              </a:spcAft>
            </a:pPr>
            <a:r>
              <a:rPr lang="en-US" sz="3000" b="1" dirty="0" smtClean="0">
                <a:solidFill>
                  <a:srgbClr val="FFC000"/>
                </a:solidFill>
                <a:latin typeface="Times New Roman" pitchFamily="18" charset="0"/>
                <a:cs typeface="Times New Roman" pitchFamily="18" charset="0"/>
              </a:rPr>
              <a:t>7.  N</a:t>
            </a:r>
            <a:r>
              <a:rPr lang="vi-VN" sz="3000" b="1" dirty="0" smtClean="0">
                <a:solidFill>
                  <a:srgbClr val="FFC000"/>
                </a:solidFill>
                <a:latin typeface="Times New Roman" pitchFamily="18" charset="0"/>
                <a:cs typeface="Times New Roman" pitchFamily="18" charset="0"/>
              </a:rPr>
              <a:t>âng cao hiệu quả </a:t>
            </a:r>
            <a:r>
              <a:rPr lang="en-US" sz="3000" b="1" dirty="0" smtClean="0">
                <a:solidFill>
                  <a:srgbClr val="FFC000"/>
                </a:solidFill>
                <a:latin typeface="Times New Roman" pitchFamily="18" charset="0"/>
                <a:cs typeface="Times New Roman" pitchFamily="18" charset="0"/>
              </a:rPr>
              <a:t>NC</a:t>
            </a:r>
            <a:r>
              <a:rPr lang="vi-VN" sz="3000" b="1" dirty="0" smtClean="0">
                <a:solidFill>
                  <a:srgbClr val="FFC000"/>
                </a:solidFill>
                <a:latin typeface="Times New Roman" pitchFamily="18" charset="0"/>
                <a:cs typeface="Times New Roman" pitchFamily="18" charset="0"/>
              </a:rPr>
              <a:t> và ứng dụng </a:t>
            </a:r>
            <a:r>
              <a:rPr lang="en-US" sz="3000" b="1" dirty="0" smtClean="0">
                <a:solidFill>
                  <a:srgbClr val="FFC000"/>
                </a:solidFill>
                <a:latin typeface="Times New Roman" pitchFamily="18" charset="0"/>
                <a:cs typeface="Times New Roman" pitchFamily="18" charset="0"/>
              </a:rPr>
              <a:t>KH</a:t>
            </a:r>
            <a:r>
              <a:rPr lang="vi-VN" sz="3000" b="1" dirty="0" smtClean="0">
                <a:solidFill>
                  <a:srgbClr val="FFC000"/>
                </a:solidFill>
                <a:latin typeface="Times New Roman" pitchFamily="18" charset="0"/>
                <a:cs typeface="Times New Roman" pitchFamily="18" charset="0"/>
              </a:rPr>
              <a:t>, </a:t>
            </a:r>
            <a:r>
              <a:rPr lang="en-US" sz="3000" b="1" dirty="0" smtClean="0">
                <a:solidFill>
                  <a:srgbClr val="FFC000"/>
                </a:solidFill>
                <a:latin typeface="Times New Roman" pitchFamily="18" charset="0"/>
                <a:cs typeface="Times New Roman" pitchFamily="18" charset="0"/>
              </a:rPr>
              <a:t>CN</a:t>
            </a:r>
            <a:r>
              <a:rPr lang="vi-VN" sz="3000" b="1" dirty="0" smtClean="0">
                <a:solidFill>
                  <a:srgbClr val="FFC000"/>
                </a:solidFill>
                <a:latin typeface="Times New Roman" pitchFamily="18" charset="0"/>
                <a:cs typeface="Times New Roman" pitchFamily="18" charset="0"/>
              </a:rPr>
              <a:t>, đặc biệt là </a:t>
            </a:r>
            <a:r>
              <a:rPr lang="en-US" sz="3000" b="1" dirty="0" smtClean="0">
                <a:solidFill>
                  <a:srgbClr val="FFC000"/>
                </a:solidFill>
                <a:latin typeface="Times New Roman" pitchFamily="18" charset="0"/>
                <a:cs typeface="Times New Roman" pitchFamily="18" charset="0"/>
              </a:rPr>
              <a:t>KH</a:t>
            </a:r>
            <a:r>
              <a:rPr lang="vi-VN" sz="3000" b="1" dirty="0" smtClean="0">
                <a:solidFill>
                  <a:srgbClr val="FFC000"/>
                </a:solidFill>
                <a:latin typeface="Times New Roman" pitchFamily="18" charset="0"/>
                <a:cs typeface="Times New Roman" pitchFamily="18" charset="0"/>
              </a:rPr>
              <a:t> giáo dục và</a:t>
            </a:r>
            <a:r>
              <a:rPr lang="en-US" sz="3000" b="1" dirty="0" smtClean="0">
                <a:solidFill>
                  <a:srgbClr val="FFC000"/>
                </a:solidFill>
                <a:latin typeface="Times New Roman" pitchFamily="18" charset="0"/>
                <a:cs typeface="Times New Roman" pitchFamily="18" charset="0"/>
              </a:rPr>
              <a:t> </a:t>
            </a:r>
            <a:r>
              <a:rPr lang="vi-VN" sz="3000" b="1" dirty="0" smtClean="0">
                <a:solidFill>
                  <a:srgbClr val="FFC000"/>
                </a:solidFill>
                <a:latin typeface="Times New Roman" pitchFamily="18" charset="0"/>
                <a:cs typeface="Times New Roman" pitchFamily="18" charset="0"/>
              </a:rPr>
              <a:t>quản lý </a:t>
            </a:r>
            <a:endParaRPr lang="en-US" sz="3000" b="1" dirty="0" smtClean="0">
              <a:solidFill>
                <a:srgbClr val="FFC000"/>
              </a:solidFill>
              <a:latin typeface="Times New Roman" pitchFamily="18" charset="0"/>
              <a:cs typeface="Times New Roman" pitchFamily="18" charset="0"/>
            </a:endParaRPr>
          </a:p>
        </p:txBody>
      </p:sp>
      <p:sp>
        <p:nvSpPr>
          <p:cNvPr id="2" name="Rectangle 1"/>
          <p:cNvSpPr/>
          <p:nvPr/>
        </p:nvSpPr>
        <p:spPr>
          <a:xfrm>
            <a:off x="228600" y="1177951"/>
            <a:ext cx="8839200" cy="6155531"/>
          </a:xfrm>
          <a:prstGeom prst="rect">
            <a:avLst/>
          </a:prstGeom>
        </p:spPr>
        <p:txBody>
          <a:bodyPr wrap="square">
            <a:spAutoFit/>
          </a:bodyPr>
          <a:lstStyle/>
          <a:p>
            <a:pPr marL="285750" indent="-285750" algn="just">
              <a:spcAft>
                <a:spcPts val="600"/>
              </a:spcAft>
              <a:buFontTx/>
              <a:buChar char="-"/>
            </a:pPr>
            <a:r>
              <a:rPr lang="vi-VN" sz="2800" dirty="0" smtClean="0">
                <a:latin typeface="Times New Roman" pitchFamily="18" charset="0"/>
                <a:cs typeface="Times New Roman" pitchFamily="18" charset="0"/>
              </a:rPr>
              <a:t>Quan </a:t>
            </a:r>
            <a:r>
              <a:rPr lang="vi-VN" sz="2800" dirty="0">
                <a:latin typeface="Times New Roman" pitchFamily="18" charset="0"/>
                <a:cs typeface="Times New Roman" pitchFamily="18" charset="0"/>
              </a:rPr>
              <a:t>tâm </a:t>
            </a:r>
            <a:r>
              <a:rPr lang="en-US" sz="2800" dirty="0" smtClean="0">
                <a:latin typeface="Times New Roman" pitchFamily="18" charset="0"/>
                <a:cs typeface="Times New Roman" pitchFamily="18" charset="0"/>
              </a:rPr>
              <a:t>NCKH </a:t>
            </a:r>
            <a:r>
              <a:rPr lang="vi-VN" sz="2800" dirty="0" smtClean="0">
                <a:latin typeface="Times New Roman" pitchFamily="18" charset="0"/>
                <a:cs typeface="Times New Roman" pitchFamily="18" charset="0"/>
              </a:rPr>
              <a:t>ứng </a:t>
            </a:r>
            <a:r>
              <a:rPr lang="vi-VN" sz="2800" dirty="0">
                <a:latin typeface="Times New Roman" pitchFamily="18" charset="0"/>
                <a:cs typeface="Times New Roman" pitchFamily="18" charset="0"/>
              </a:rPr>
              <a:t>dụng, </a:t>
            </a:r>
            <a:r>
              <a:rPr lang="vi-VN" sz="2800" dirty="0" smtClean="0">
                <a:latin typeface="Times New Roman" pitchFamily="18" charset="0"/>
                <a:cs typeface="Times New Roman" pitchFamily="18" charset="0"/>
              </a:rPr>
              <a:t>nâng </a:t>
            </a:r>
            <a:r>
              <a:rPr lang="vi-VN" sz="2800" dirty="0">
                <a:latin typeface="Times New Roman" pitchFamily="18" charset="0"/>
                <a:cs typeface="Times New Roman" pitchFamily="18" charset="0"/>
              </a:rPr>
              <a:t>cao năng lực, hiệu quả </a:t>
            </a:r>
            <a:r>
              <a:rPr lang="en-US" sz="2800" dirty="0" smtClean="0">
                <a:latin typeface="Times New Roman" pitchFamily="18" charset="0"/>
                <a:cs typeface="Times New Roman" pitchFamily="18" charset="0"/>
              </a:rPr>
              <a:t>NCKH </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Có </a:t>
            </a:r>
            <a:r>
              <a:rPr lang="vi-VN" sz="2800" dirty="0">
                <a:latin typeface="Times New Roman" pitchFamily="18" charset="0"/>
                <a:cs typeface="Times New Roman" pitchFamily="18" charset="0"/>
              </a:rPr>
              <a:t>chính sách </a:t>
            </a:r>
            <a:r>
              <a:rPr lang="en-US" sz="2800" dirty="0" err="1" smtClean="0">
                <a:latin typeface="Times New Roman" pitchFamily="18" charset="0"/>
                <a:cs typeface="Times New Roman" pitchFamily="18" charset="0"/>
              </a:rPr>
              <a:t>khuyến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khích</a:t>
            </a:r>
            <a:r>
              <a:rPr lang="en-US" sz="2800" dirty="0" smtClean="0">
                <a:latin typeface="Times New Roman" pitchFamily="18" charset="0"/>
                <a:cs typeface="Times New Roman" pitchFamily="18" charset="0"/>
              </a:rPr>
              <a:t> HS</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SV</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nghiên cứu khoa học </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Tăng </a:t>
            </a:r>
            <a:r>
              <a:rPr lang="vi-VN" sz="2800" dirty="0">
                <a:latin typeface="Times New Roman" pitchFamily="18" charset="0"/>
                <a:cs typeface="Times New Roman" pitchFamily="18" charset="0"/>
              </a:rPr>
              <a:t>số lượng và chất lượng đề tài </a:t>
            </a:r>
            <a:r>
              <a:rPr lang="en-US" sz="2800" dirty="0" smtClean="0">
                <a:latin typeface="Times New Roman" pitchFamily="18" charset="0"/>
                <a:cs typeface="Times New Roman" pitchFamily="18" charset="0"/>
              </a:rPr>
              <a:t>KHCN </a:t>
            </a:r>
            <a:r>
              <a:rPr lang="vi-VN" sz="2800" dirty="0" smtClean="0">
                <a:latin typeface="Times New Roman" pitchFamily="18" charset="0"/>
                <a:cs typeface="Times New Roman" pitchFamily="18" charset="0"/>
              </a:rPr>
              <a:t>các cấp</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đẩy mạnh các </a:t>
            </a:r>
            <a:r>
              <a:rPr lang="en-US" sz="2800" dirty="0" smtClean="0">
                <a:latin typeface="Times New Roman" pitchFamily="18" charset="0"/>
                <a:cs typeface="Times New Roman" pitchFamily="18" charset="0"/>
              </a:rPr>
              <a:t>NC</a:t>
            </a:r>
            <a:r>
              <a:rPr lang="vi-VN" sz="2800" dirty="0" smtClean="0">
                <a:latin typeface="Times New Roman" pitchFamily="18" charset="0"/>
                <a:cs typeface="Times New Roman" pitchFamily="18" charset="0"/>
              </a:rPr>
              <a:t> ứng dụng, chuyển giao </a:t>
            </a:r>
            <a:r>
              <a:rPr lang="en-US" sz="2800" dirty="0" smtClean="0">
                <a:latin typeface="Times New Roman" pitchFamily="18" charset="0"/>
                <a:cs typeface="Times New Roman" pitchFamily="18" charset="0"/>
              </a:rPr>
              <a:t>CN</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Nghiên </a:t>
            </a:r>
            <a:r>
              <a:rPr lang="vi-VN" sz="2800" dirty="0">
                <a:latin typeface="Times New Roman" pitchFamily="18" charset="0"/>
                <a:cs typeface="Times New Roman" pitchFamily="18" charset="0"/>
              </a:rPr>
              <a:t>cứu mô hình quản lý tổng thể TQM để nâng cao chất lượng hoạt động </a:t>
            </a:r>
            <a:r>
              <a:rPr lang="en-US" sz="2800" dirty="0">
                <a:latin typeface="Times New Roman" pitchFamily="18" charset="0"/>
                <a:cs typeface="Times New Roman" pitchFamily="18" charset="0"/>
              </a:rPr>
              <a:t>KHCN</a:t>
            </a:r>
            <a:r>
              <a:rPr lang="vi-VN" sz="2800" dirty="0">
                <a:latin typeface="Times New Roman" pitchFamily="18" charset="0"/>
                <a:cs typeface="Times New Roman" pitchFamily="18" charset="0"/>
              </a:rPr>
              <a:t>; cải tiến phương pháp đánh giá kết quả các đề tài </a:t>
            </a:r>
            <a:r>
              <a:rPr lang="en-US" sz="2800" dirty="0">
                <a:latin typeface="Times New Roman" pitchFamily="18" charset="0"/>
                <a:cs typeface="Times New Roman" pitchFamily="18" charset="0"/>
              </a:rPr>
              <a:t>NCKH </a:t>
            </a:r>
            <a:r>
              <a:rPr lang="vi-VN" sz="2800" dirty="0">
                <a:latin typeface="Times New Roman" pitchFamily="18" charset="0"/>
                <a:cs typeface="Times New Roman" pitchFamily="18" charset="0"/>
              </a:rPr>
              <a:t>theo các chủ đề của đề tài.</a:t>
            </a:r>
            <a:endParaRPr lang="en-US" sz="2800" dirty="0">
              <a:latin typeface="Times New Roman" pitchFamily="18" charset="0"/>
              <a:cs typeface="Times New Roman" pitchFamily="18" charset="0"/>
            </a:endParaRPr>
          </a:p>
          <a:p>
            <a:pPr marL="285750" indent="-285750" algn="just">
              <a:spcAft>
                <a:spcPts val="600"/>
              </a:spcAft>
              <a:buFontTx/>
              <a:buChar char="-"/>
            </a:pPr>
            <a:r>
              <a:rPr lang="vi-VN" sz="2800" dirty="0">
                <a:latin typeface="Times New Roman" pitchFamily="18" charset="0"/>
                <a:cs typeface="Times New Roman" pitchFamily="18" charset="0"/>
              </a:rPr>
              <a:t>Hoàn thiện và tăng cường cơ chế quản lý, đề xuất các biện pháp khuyến khích</a:t>
            </a:r>
            <a:r>
              <a:rPr lang="en-US" sz="2800" dirty="0">
                <a:latin typeface="Times New Roman" pitchFamily="18" charset="0"/>
                <a:cs typeface="Times New Roman" pitchFamily="18" charset="0"/>
              </a:rPr>
              <a:t>,</a:t>
            </a:r>
            <a:r>
              <a:rPr lang="vi-VN" sz="2800" dirty="0">
                <a:latin typeface="Times New Roman" pitchFamily="18" charset="0"/>
                <a:cs typeface="Times New Roman" pitchFamily="18" charset="0"/>
              </a:rPr>
              <a:t> huy động và tạo điều kiện về thời gian, kinh phí để </a:t>
            </a:r>
            <a:r>
              <a:rPr lang="en-US" sz="2800" dirty="0">
                <a:latin typeface="Times New Roman" pitchFamily="18" charset="0"/>
                <a:cs typeface="Times New Roman" pitchFamily="18" charset="0"/>
              </a:rPr>
              <a:t>GV</a:t>
            </a:r>
            <a:r>
              <a:rPr lang="vi-VN" sz="2800" dirty="0">
                <a:latin typeface="Times New Roman" pitchFamily="18" charset="0"/>
                <a:cs typeface="Times New Roman" pitchFamily="18" charset="0"/>
              </a:rPr>
              <a:t> tham gia đề tài cấp Bộ,  Thành phố.</a:t>
            </a:r>
            <a:endParaRPr lang="en-US" sz="2800" dirty="0">
              <a:latin typeface="Times New Roman" pitchFamily="18" charset="0"/>
              <a:cs typeface="Times New Roman" pitchFamily="18" charset="0"/>
            </a:endParaRPr>
          </a:p>
          <a:p>
            <a:pPr marL="285750" indent="-285750" algn="just">
              <a:spcAft>
                <a:spcPts val="600"/>
              </a:spcAft>
              <a:buFontTx/>
              <a:buChar char="-"/>
            </a:pPr>
            <a:endParaRPr lang="en-US" sz="2800" dirty="0" smtClean="0">
              <a:latin typeface="Times New Roman" pitchFamily="18" charset="0"/>
              <a:cs typeface="Times New Roman" pitchFamily="18" charset="0"/>
            </a:endParaRPr>
          </a:p>
          <a:p>
            <a:pPr marL="285750" indent="-285750" algn="just">
              <a:spcAft>
                <a:spcPts val="600"/>
              </a:spcAft>
              <a:buFontTx/>
              <a:buChar char="-"/>
            </a:pPr>
            <a:endParaRPr lang="en-US" sz="28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6723358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2"/>
          <p:cNvSpPr>
            <a:spLocks noChangeAspect="1" noChangeArrowheads="1" noTextEdit="1"/>
          </p:cNvSpPr>
          <p:nvPr/>
        </p:nvSpPr>
        <p:spPr bwMode="gray">
          <a:xfrm>
            <a:off x="3222625" y="2681479"/>
            <a:ext cx="909638"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sp>
        <p:nvSpPr>
          <p:cNvPr id="5" name="AutoShape 24"/>
          <p:cNvSpPr>
            <a:spLocks noChangeAspect="1" noChangeArrowheads="1" noTextEdit="1"/>
          </p:cNvSpPr>
          <p:nvPr/>
        </p:nvSpPr>
        <p:spPr bwMode="gray">
          <a:xfrm flipH="1">
            <a:off x="4868863" y="2681479"/>
            <a:ext cx="909637"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atin typeface="Times New Roman" pitchFamily="18" charset="0"/>
              <a:cs typeface="Times New Roman" pitchFamily="18" charset="0"/>
            </a:endParaRPr>
          </a:p>
        </p:txBody>
      </p:sp>
      <p:grpSp>
        <p:nvGrpSpPr>
          <p:cNvPr id="2" name="Group 1"/>
          <p:cNvGrpSpPr/>
          <p:nvPr/>
        </p:nvGrpSpPr>
        <p:grpSpPr>
          <a:xfrm>
            <a:off x="0" y="152400"/>
            <a:ext cx="8991599" cy="6553200"/>
            <a:chOff x="967105" y="1447800"/>
            <a:chExt cx="6729095" cy="5029200"/>
          </a:xfrm>
        </p:grpSpPr>
        <p:grpSp>
          <p:nvGrpSpPr>
            <p:cNvPr id="6" name="Group 26"/>
            <p:cNvGrpSpPr>
              <a:grpSpLocks/>
            </p:cNvGrpSpPr>
            <p:nvPr/>
          </p:nvGrpSpPr>
          <p:grpSpPr bwMode="auto">
            <a:xfrm>
              <a:off x="2536554" y="1447800"/>
              <a:ext cx="3461291" cy="1407215"/>
              <a:chOff x="2086" y="1314"/>
              <a:chExt cx="1691" cy="845"/>
            </a:xfrm>
          </p:grpSpPr>
          <p:sp>
            <p:nvSpPr>
              <p:cNvPr id="8" name="Oval 30"/>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9" name="Oval 31"/>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10" name="Oval 32"/>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sp>
            <p:nvSpPr>
              <p:cNvPr id="11" name="Oval 33"/>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latin typeface="Times New Roman" pitchFamily="18" charset="0"/>
                  <a:cs typeface="Times New Roman" pitchFamily="18" charset="0"/>
                </a:endParaRPr>
              </a:p>
            </p:txBody>
          </p:sp>
        </p:grpSp>
        <p:sp>
          <p:nvSpPr>
            <p:cNvPr id="16" name="AutoShape 18"/>
            <p:cNvSpPr>
              <a:spLocks noChangeArrowheads="1"/>
            </p:cNvSpPr>
            <p:nvPr/>
          </p:nvSpPr>
          <p:spPr bwMode="auto">
            <a:xfrm>
              <a:off x="5410200" y="3124200"/>
              <a:ext cx="2286000" cy="3352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Verdana" pitchFamily="34" charset="0"/>
              </a:endParaRPr>
            </a:p>
          </p:txBody>
        </p:sp>
        <p:sp>
          <p:nvSpPr>
            <p:cNvPr id="17" name="AutoShape 20"/>
            <p:cNvSpPr>
              <a:spLocks noChangeArrowheads="1"/>
            </p:cNvSpPr>
            <p:nvPr/>
          </p:nvSpPr>
          <p:spPr bwMode="auto">
            <a:xfrm>
              <a:off x="967105" y="3124200"/>
              <a:ext cx="2286000" cy="3352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18" name="Freeform 23"/>
            <p:cNvSpPr>
              <a:spLocks/>
            </p:cNvSpPr>
            <p:nvPr/>
          </p:nvSpPr>
          <p:spPr bwMode="gray">
            <a:xfrm>
              <a:off x="3291038" y="2861810"/>
              <a:ext cx="909638" cy="1116012"/>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bg1"/>
                </a:gs>
                <a:gs pos="100000">
                  <a:schemeClr val="bg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19" name="Freeform 25"/>
            <p:cNvSpPr>
              <a:spLocks/>
            </p:cNvSpPr>
            <p:nvPr/>
          </p:nvSpPr>
          <p:spPr bwMode="gray">
            <a:xfrm flipH="1">
              <a:off x="4436809" y="2868605"/>
              <a:ext cx="903287" cy="1241425"/>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1"/>
                </a:gs>
                <a:gs pos="100000">
                  <a:schemeClr val="accent1">
                    <a:gamma/>
                    <a:tint val="31765"/>
                    <a:invGamma/>
                  </a:schemeClr>
                </a:gs>
              </a:gsLst>
              <a:lin ang="0" scaled="1"/>
            </a:gradFill>
            <a:ln>
              <a:noFill/>
            </a:ln>
            <a:extLst>
              <a:ext uri="{91240B29-F687-4F45-9708-019B960494DF}">
                <a14:hiddenLine xmlns:a14="http://schemas.microsoft.com/office/drawing/2010/main" w="0">
                  <a:solidFill>
                    <a:srgbClr val="00A06C"/>
                  </a:solidFill>
                  <a:prstDash val="solid"/>
                  <a:round/>
                  <a:headEnd/>
                  <a:tailEnd/>
                </a14:hiddenLine>
              </a:ext>
            </a:extLst>
          </p:spPr>
          <p:txBody>
            <a:bodyPr/>
            <a:lstStyle/>
            <a:p>
              <a:endParaRPr lang="en-US"/>
            </a:p>
          </p:txBody>
        </p:sp>
        <p:sp>
          <p:nvSpPr>
            <p:cNvPr id="20" name="Text Box 34"/>
            <p:cNvSpPr txBox="1">
              <a:spLocks noChangeArrowheads="1"/>
            </p:cNvSpPr>
            <p:nvPr/>
          </p:nvSpPr>
          <p:spPr bwMode="gray">
            <a:xfrm>
              <a:off x="1052360" y="3330476"/>
              <a:ext cx="2071840" cy="26690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22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Khuyến </a:t>
              </a:r>
              <a:r>
                <a:rPr lang="vi-VN" sz="2200" dirty="0">
                  <a:solidFill>
                    <a:srgbClr val="000000"/>
                  </a:solidFill>
                  <a:latin typeface="Times New Roman" pitchFamily="18" charset="0"/>
                  <a:cs typeface="Times New Roman" pitchFamily="18" charset="0"/>
                </a:rPr>
                <a:t>khích việc học tập và </a:t>
              </a:r>
              <a:r>
                <a:rPr lang="en-US" sz="2200" dirty="0" smtClean="0">
                  <a:solidFill>
                    <a:srgbClr val="000000"/>
                  </a:solidFill>
                  <a:latin typeface="Times New Roman" pitchFamily="18" charset="0"/>
                  <a:cs typeface="Times New Roman" pitchFamily="18" charset="0"/>
                </a:rPr>
                <a:t>NC</a:t>
              </a:r>
              <a:r>
                <a:rPr lang="vi-VN" sz="2200" dirty="0" smtClean="0">
                  <a:solidFill>
                    <a:srgbClr val="000000"/>
                  </a:solidFill>
                  <a:latin typeface="Times New Roman" pitchFamily="18" charset="0"/>
                  <a:cs typeface="Times New Roman" pitchFamily="18" charset="0"/>
                </a:rPr>
                <a:t> </a:t>
              </a:r>
              <a:r>
                <a:rPr lang="vi-VN" sz="2200" dirty="0">
                  <a:solidFill>
                    <a:srgbClr val="000000"/>
                  </a:solidFill>
                  <a:latin typeface="Times New Roman" pitchFamily="18" charset="0"/>
                  <a:cs typeface="Times New Roman" pitchFamily="18" charset="0"/>
                </a:rPr>
                <a:t>ở nước ngoài </a:t>
              </a:r>
              <a:r>
                <a:rPr lang="vi-VN" sz="2200" dirty="0" smtClean="0">
                  <a:solidFill>
                    <a:srgbClr val="000000"/>
                  </a:solidFill>
                  <a:latin typeface="Times New Roman" pitchFamily="18" charset="0"/>
                  <a:cs typeface="Times New Roman" pitchFamily="18" charset="0"/>
                </a:rPr>
                <a:t>bằng </a:t>
              </a:r>
              <a:r>
                <a:rPr lang="vi-VN" sz="2200" dirty="0">
                  <a:solidFill>
                    <a:srgbClr val="000000"/>
                  </a:solidFill>
                  <a:latin typeface="Times New Roman" pitchFamily="18" charset="0"/>
                  <a:cs typeface="Times New Roman" pitchFamily="18" charset="0"/>
                </a:rPr>
                <a:t>kinh phí ngoài ngân sách </a:t>
              </a:r>
              <a:r>
                <a:rPr lang="en-US" sz="2200" dirty="0" smtClean="0">
                  <a:solidFill>
                    <a:srgbClr val="000000"/>
                  </a:solidFill>
                  <a:latin typeface="Times New Roman" pitchFamily="18" charset="0"/>
                  <a:cs typeface="Times New Roman" pitchFamily="18" charset="0"/>
                </a:rPr>
                <a:t>NN</a:t>
              </a:r>
              <a:r>
                <a:rPr lang="vi-VN" sz="2200" dirty="0" smtClean="0">
                  <a:solidFill>
                    <a:srgbClr val="000000"/>
                  </a:solidFill>
                  <a:latin typeface="Times New Roman" pitchFamily="18" charset="0"/>
                  <a:cs typeface="Times New Roman" pitchFamily="18" charset="0"/>
                </a:rPr>
                <a:t>.</a:t>
              </a:r>
              <a:endParaRPr lang="en-US" sz="2200" dirty="0" smtClean="0">
                <a:solidFill>
                  <a:srgbClr val="000000"/>
                </a:solidFill>
                <a:latin typeface="Times New Roman" pitchFamily="18" charset="0"/>
                <a:cs typeface="Times New Roman" pitchFamily="18" charset="0"/>
              </a:endParaRPr>
            </a:p>
            <a:p>
              <a:pPr algn="just" eaLnBrk="0" hangingPunct="0"/>
              <a:r>
                <a:rPr lang="en-US" sz="2200" dirty="0" smtClean="0">
                  <a:solidFill>
                    <a:srgbClr val="000000"/>
                  </a:solidFill>
                  <a:latin typeface="Times New Roman" pitchFamily="18" charset="0"/>
                  <a:cs typeface="Times New Roman" pitchFamily="18" charset="0"/>
                </a:rPr>
                <a:t>- X</a:t>
              </a:r>
              <a:r>
                <a:rPr lang="vi-VN" sz="2200" dirty="0" smtClean="0">
                  <a:solidFill>
                    <a:srgbClr val="000000"/>
                  </a:solidFill>
                  <a:latin typeface="Times New Roman" pitchFamily="18" charset="0"/>
                  <a:cs typeface="Times New Roman" pitchFamily="18" charset="0"/>
                </a:rPr>
                <a:t>ây </a:t>
              </a:r>
              <a:r>
                <a:rPr lang="vi-VN" sz="2200" dirty="0">
                  <a:solidFill>
                    <a:srgbClr val="000000"/>
                  </a:solidFill>
                  <a:latin typeface="Times New Roman" pitchFamily="18" charset="0"/>
                  <a:cs typeface="Times New Roman" pitchFamily="18" charset="0"/>
                </a:rPr>
                <a:t>dựng đề án liên kết </a:t>
              </a:r>
              <a:r>
                <a:rPr lang="en-US" sz="2200" dirty="0" smtClean="0">
                  <a:solidFill>
                    <a:srgbClr val="000000"/>
                  </a:solidFill>
                  <a:latin typeface="Times New Roman" pitchFamily="18" charset="0"/>
                  <a:cs typeface="Times New Roman" pitchFamily="18" charset="0"/>
                </a:rPr>
                <a:t>ĐT </a:t>
              </a:r>
              <a:r>
                <a:rPr lang="vi-VN" sz="2200" dirty="0" smtClean="0">
                  <a:solidFill>
                    <a:srgbClr val="000000"/>
                  </a:solidFill>
                  <a:latin typeface="Times New Roman" pitchFamily="18" charset="0"/>
                  <a:cs typeface="Times New Roman" pitchFamily="18" charset="0"/>
                </a:rPr>
                <a:t>với cơ </a:t>
              </a:r>
              <a:r>
                <a:rPr lang="vi-VN" sz="2200" dirty="0">
                  <a:solidFill>
                    <a:srgbClr val="000000"/>
                  </a:solidFill>
                  <a:latin typeface="Times New Roman" pitchFamily="18" charset="0"/>
                  <a:cs typeface="Times New Roman" pitchFamily="18" charset="0"/>
                </a:rPr>
                <a:t>sở đào tạo nước </a:t>
              </a:r>
              <a:r>
                <a:rPr lang="vi-VN" sz="2200" dirty="0" smtClean="0">
                  <a:solidFill>
                    <a:srgbClr val="000000"/>
                  </a:solidFill>
                  <a:latin typeface="Times New Roman" pitchFamily="18" charset="0"/>
                  <a:cs typeface="Times New Roman" pitchFamily="18" charset="0"/>
                </a:rPr>
                <a:t>ngoài.</a:t>
              </a:r>
              <a:endParaRPr lang="en-US" sz="2200" dirty="0" smtClean="0">
                <a:solidFill>
                  <a:srgbClr val="000000"/>
                </a:solidFill>
                <a:latin typeface="Times New Roman" pitchFamily="18" charset="0"/>
                <a:cs typeface="Times New Roman" pitchFamily="18" charset="0"/>
              </a:endParaRPr>
            </a:p>
            <a:p>
              <a:pPr algn="just" eaLnBrk="0" hangingPunct="0"/>
              <a:r>
                <a:rPr lang="en-US" sz="22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Tăng cường </a:t>
              </a:r>
              <a:r>
                <a:rPr lang="vi-VN" sz="2200" dirty="0">
                  <a:solidFill>
                    <a:srgbClr val="000000"/>
                  </a:solidFill>
                  <a:latin typeface="Times New Roman" pitchFamily="18" charset="0"/>
                  <a:cs typeface="Times New Roman" pitchFamily="18" charset="0"/>
                </a:rPr>
                <a:t>giao lưu văn </a:t>
              </a:r>
              <a:r>
                <a:rPr lang="vi-VN" sz="2200" dirty="0" smtClean="0">
                  <a:solidFill>
                    <a:srgbClr val="000000"/>
                  </a:solidFill>
                  <a:latin typeface="Times New Roman" pitchFamily="18" charset="0"/>
                  <a:cs typeface="Times New Roman" pitchFamily="18" charset="0"/>
                </a:rPr>
                <a:t>hoá</a:t>
              </a:r>
              <a:r>
                <a:rPr lang="en-US" sz="2200" dirty="0" smtClean="0">
                  <a:solidFill>
                    <a:srgbClr val="000000"/>
                  </a:solidFill>
                  <a:latin typeface="Times New Roman" pitchFamily="18" charset="0"/>
                  <a:cs typeface="Times New Roman" pitchFamily="18" charset="0"/>
                </a:rPr>
                <a:t> </a:t>
              </a:r>
              <a:r>
                <a:rPr lang="en-US" sz="2200" dirty="0" err="1" smtClean="0">
                  <a:solidFill>
                    <a:srgbClr val="000000"/>
                  </a:solidFill>
                  <a:latin typeface="Times New Roman" pitchFamily="18" charset="0"/>
                  <a:cs typeface="Times New Roman" pitchFamily="18" charset="0"/>
                </a:rPr>
                <a:t>và</a:t>
              </a:r>
              <a:r>
                <a:rPr lang="vi-VN" sz="2200" dirty="0" smtClean="0">
                  <a:solidFill>
                    <a:srgbClr val="000000"/>
                  </a:solidFill>
                  <a:latin typeface="Times New Roman" pitchFamily="18" charset="0"/>
                  <a:cs typeface="Times New Roman" pitchFamily="18" charset="0"/>
                </a:rPr>
                <a:t> </a:t>
              </a:r>
              <a:r>
                <a:rPr lang="vi-VN" sz="2200" dirty="0">
                  <a:solidFill>
                    <a:srgbClr val="000000"/>
                  </a:solidFill>
                  <a:latin typeface="Times New Roman" pitchFamily="18" charset="0"/>
                  <a:cs typeface="Times New Roman" pitchFamily="18" charset="0"/>
                </a:rPr>
                <a:t>học thuật </a:t>
              </a:r>
              <a:r>
                <a:rPr lang="en-US" sz="2200" dirty="0" err="1" smtClean="0">
                  <a:solidFill>
                    <a:srgbClr val="000000"/>
                  </a:solidFill>
                  <a:latin typeface="Times New Roman" pitchFamily="18" charset="0"/>
                  <a:cs typeface="Times New Roman" pitchFamily="18" charset="0"/>
                </a:rPr>
                <a:t>quốc</a:t>
              </a:r>
              <a:r>
                <a:rPr lang="en-US" sz="2200" dirty="0" smtClean="0">
                  <a:solidFill>
                    <a:srgbClr val="000000"/>
                  </a:solidFill>
                  <a:latin typeface="Times New Roman" pitchFamily="18" charset="0"/>
                  <a:cs typeface="Times New Roman" pitchFamily="18" charset="0"/>
                </a:rPr>
                <a:t> </a:t>
              </a:r>
              <a:r>
                <a:rPr lang="en-US" sz="2200" dirty="0" err="1" smtClean="0">
                  <a:solidFill>
                    <a:srgbClr val="000000"/>
                  </a:solidFill>
                  <a:latin typeface="Times New Roman" pitchFamily="18" charset="0"/>
                  <a:cs typeface="Times New Roman" pitchFamily="18" charset="0"/>
                </a:rPr>
                <a:t>tế</a:t>
              </a:r>
              <a:r>
                <a:rPr lang="vi-VN" sz="2000" dirty="0" smtClean="0">
                  <a:solidFill>
                    <a:srgbClr val="000000"/>
                  </a:solidFill>
                  <a:latin typeface="Times New Roman" pitchFamily="18" charset="0"/>
                  <a:cs typeface="Times New Roman" pitchFamily="18" charset="0"/>
                </a:rPr>
                <a:t>.</a:t>
              </a:r>
              <a:endParaRPr lang="en-US" sz="2000" dirty="0">
                <a:solidFill>
                  <a:srgbClr val="000000"/>
                </a:solidFill>
                <a:latin typeface="Times New Roman" pitchFamily="18" charset="0"/>
                <a:cs typeface="Times New Roman" pitchFamily="18" charset="0"/>
              </a:endParaRPr>
            </a:p>
          </p:txBody>
        </p:sp>
        <p:sp>
          <p:nvSpPr>
            <p:cNvPr id="21" name="Text Box 34"/>
            <p:cNvSpPr txBox="1">
              <a:spLocks noChangeArrowheads="1"/>
            </p:cNvSpPr>
            <p:nvPr/>
          </p:nvSpPr>
          <p:spPr bwMode="gray">
            <a:xfrm>
              <a:off x="5479180" y="3276600"/>
              <a:ext cx="2140820" cy="2409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20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Tăng </a:t>
              </a:r>
              <a:r>
                <a:rPr lang="vi-VN" sz="2200" dirty="0">
                  <a:solidFill>
                    <a:srgbClr val="000000"/>
                  </a:solidFill>
                  <a:latin typeface="Times New Roman" pitchFamily="18" charset="0"/>
                  <a:cs typeface="Times New Roman" pitchFamily="18" charset="0"/>
                </a:rPr>
                <a:t>cường đầu tư nguồn lực </a:t>
              </a:r>
              <a:r>
                <a:rPr lang="vi-VN" sz="2200" dirty="0" smtClean="0">
                  <a:solidFill>
                    <a:srgbClr val="000000"/>
                  </a:solidFill>
                  <a:latin typeface="Times New Roman" pitchFamily="18" charset="0"/>
                  <a:cs typeface="Times New Roman" pitchFamily="18" charset="0"/>
                </a:rPr>
                <a:t>hoạt </a:t>
              </a:r>
              <a:r>
                <a:rPr lang="vi-VN" sz="2200" dirty="0">
                  <a:solidFill>
                    <a:srgbClr val="000000"/>
                  </a:solidFill>
                  <a:latin typeface="Times New Roman" pitchFamily="18" charset="0"/>
                  <a:cs typeface="Times New Roman" pitchFamily="18" charset="0"/>
                </a:rPr>
                <a:t>động </a:t>
              </a:r>
              <a:r>
                <a:rPr lang="en-US" sz="2200" dirty="0" smtClean="0">
                  <a:solidFill>
                    <a:srgbClr val="000000"/>
                  </a:solidFill>
                  <a:latin typeface="Times New Roman" pitchFamily="18" charset="0"/>
                  <a:cs typeface="Times New Roman" pitchFamily="18" charset="0"/>
                </a:rPr>
                <a:t>HTQT</a:t>
              </a:r>
              <a:r>
                <a:rPr lang="vi-VN" sz="2200" dirty="0" smtClean="0">
                  <a:solidFill>
                    <a:srgbClr val="000000"/>
                  </a:solidFill>
                  <a:latin typeface="Times New Roman" pitchFamily="18" charset="0"/>
                  <a:cs typeface="Times New Roman" pitchFamily="18" charset="0"/>
                </a:rPr>
                <a:t> duy </a:t>
              </a:r>
              <a:r>
                <a:rPr lang="vi-VN" sz="2200" dirty="0">
                  <a:solidFill>
                    <a:srgbClr val="000000"/>
                  </a:solidFill>
                  <a:latin typeface="Times New Roman" pitchFamily="18" charset="0"/>
                  <a:cs typeface="Times New Roman" pitchFamily="18" charset="0"/>
                </a:rPr>
                <a:t>trì </a:t>
              </a:r>
              <a:r>
                <a:rPr lang="vi-VN" sz="2200" dirty="0" smtClean="0">
                  <a:solidFill>
                    <a:srgbClr val="000000"/>
                  </a:solidFill>
                  <a:latin typeface="Times New Roman" pitchFamily="18" charset="0"/>
                  <a:cs typeface="Times New Roman" pitchFamily="18" charset="0"/>
                </a:rPr>
                <a:t>với </a:t>
              </a:r>
              <a:r>
                <a:rPr lang="vi-VN" sz="2200" dirty="0">
                  <a:solidFill>
                    <a:srgbClr val="000000"/>
                  </a:solidFill>
                  <a:latin typeface="Times New Roman" pitchFamily="18" charset="0"/>
                  <a:cs typeface="Times New Roman" pitchFamily="18" charset="0"/>
                </a:rPr>
                <a:t>các đối tác chiến </a:t>
              </a:r>
              <a:r>
                <a:rPr lang="vi-VN" sz="2200" dirty="0" smtClean="0">
                  <a:solidFill>
                    <a:srgbClr val="000000"/>
                  </a:solidFill>
                  <a:latin typeface="Times New Roman" pitchFamily="18" charset="0"/>
                  <a:cs typeface="Times New Roman" pitchFamily="18" charset="0"/>
                </a:rPr>
                <a:t>lược.</a:t>
              </a:r>
              <a:endParaRPr lang="en-US" sz="2200" dirty="0" smtClean="0">
                <a:solidFill>
                  <a:srgbClr val="000000"/>
                </a:solidFill>
                <a:latin typeface="Times New Roman" pitchFamily="18" charset="0"/>
                <a:cs typeface="Times New Roman" pitchFamily="18" charset="0"/>
              </a:endParaRPr>
            </a:p>
            <a:p>
              <a:pPr algn="just" eaLnBrk="0" hangingPunct="0"/>
              <a:r>
                <a:rPr lang="en-US" sz="22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Tiến </a:t>
              </a:r>
              <a:r>
                <a:rPr lang="vi-VN" sz="2200" dirty="0">
                  <a:solidFill>
                    <a:srgbClr val="000000"/>
                  </a:solidFill>
                  <a:latin typeface="Times New Roman" pitchFamily="18" charset="0"/>
                  <a:cs typeface="Times New Roman" pitchFamily="18" charset="0"/>
                </a:rPr>
                <a:t>hành kiểm định chất </a:t>
              </a:r>
              <a:r>
                <a:rPr lang="vi-VN" sz="2200" dirty="0" smtClean="0">
                  <a:solidFill>
                    <a:srgbClr val="000000"/>
                  </a:solidFill>
                  <a:latin typeface="Times New Roman" pitchFamily="18" charset="0"/>
                  <a:cs typeface="Times New Roman" pitchFamily="18" charset="0"/>
                </a:rPr>
                <a:t>lượng</a:t>
              </a:r>
              <a:r>
                <a:rPr lang="en-US" sz="2200" dirty="0" smtClean="0">
                  <a:solidFill>
                    <a:srgbClr val="000000"/>
                  </a:solidFill>
                  <a:latin typeface="Times New Roman" pitchFamily="18" charset="0"/>
                  <a:cs typeface="Times New Roman" pitchFamily="18" charset="0"/>
                </a:rPr>
                <a:t> </a:t>
              </a:r>
              <a:r>
                <a:rPr lang="vi-VN" sz="2200" dirty="0" smtClean="0">
                  <a:solidFill>
                    <a:srgbClr val="000000"/>
                  </a:solidFill>
                  <a:latin typeface="Times New Roman" pitchFamily="18" charset="0"/>
                  <a:cs typeface="Times New Roman" pitchFamily="18" charset="0"/>
                </a:rPr>
                <a:t>Trường </a:t>
              </a:r>
              <a:r>
                <a:rPr lang="vi-VN" sz="2200" dirty="0">
                  <a:solidFill>
                    <a:srgbClr val="000000"/>
                  </a:solidFill>
                  <a:latin typeface="Times New Roman" pitchFamily="18" charset="0"/>
                  <a:cs typeface="Times New Roman" pitchFamily="18" charset="0"/>
                </a:rPr>
                <a:t>nhằm xây dựng lộ trình liên kết đào tạo phù hợp với luật giáo </a:t>
              </a:r>
              <a:r>
                <a:rPr lang="vi-VN" sz="2200" dirty="0" smtClean="0">
                  <a:solidFill>
                    <a:srgbClr val="000000"/>
                  </a:solidFill>
                  <a:latin typeface="Times New Roman" pitchFamily="18" charset="0"/>
                  <a:cs typeface="Times New Roman" pitchFamily="18" charset="0"/>
                </a:rPr>
                <a:t>dục.</a:t>
              </a:r>
              <a:endParaRPr lang="en-US" sz="2200" dirty="0">
                <a:solidFill>
                  <a:srgbClr val="000000"/>
                </a:solidFill>
                <a:latin typeface="Times New Roman" pitchFamily="18" charset="0"/>
                <a:cs typeface="Times New Roman" pitchFamily="18" charset="0"/>
              </a:endParaRPr>
            </a:p>
          </p:txBody>
        </p:sp>
        <p:sp>
          <p:nvSpPr>
            <p:cNvPr id="3" name="Rectangle 2"/>
            <p:cNvSpPr/>
            <p:nvPr/>
          </p:nvSpPr>
          <p:spPr>
            <a:xfrm>
              <a:off x="2590800" y="1734740"/>
              <a:ext cx="3352800" cy="637742"/>
            </a:xfrm>
            <a:prstGeom prst="rect">
              <a:avLst/>
            </a:prstGeom>
          </p:spPr>
          <p:txBody>
            <a:bodyPr wrap="square">
              <a:spAutoFit/>
            </a:bodyPr>
            <a:lstStyle/>
            <a:p>
              <a:pPr algn="ctr">
                <a:spcAft>
                  <a:spcPts val="600"/>
                </a:spcAft>
              </a:pPr>
              <a:r>
                <a:rPr lang="en-US" sz="2400" b="1" dirty="0">
                  <a:solidFill>
                    <a:srgbClr val="FF0000"/>
                  </a:solidFill>
                  <a:latin typeface="Times New Roman" pitchFamily="18" charset="0"/>
                  <a:cs typeface="Times New Roman" pitchFamily="18" charset="0"/>
                </a:rPr>
                <a:t>8. </a:t>
              </a:r>
              <a:r>
                <a:rPr lang="en-US" sz="2400" b="1" dirty="0" smtClean="0">
                  <a:solidFill>
                    <a:srgbClr val="FF0000"/>
                  </a:solidFill>
                  <a:latin typeface="Times New Roman" pitchFamily="18" charset="0"/>
                  <a:cs typeface="Times New Roman" pitchFamily="18" charset="0"/>
                </a:rPr>
                <a:t>H</a:t>
              </a:r>
              <a:r>
                <a:rPr lang="vi-VN" sz="2400" b="1" dirty="0" smtClean="0">
                  <a:solidFill>
                    <a:srgbClr val="FF0000"/>
                  </a:solidFill>
                  <a:latin typeface="Times New Roman" pitchFamily="18" charset="0"/>
                  <a:cs typeface="Times New Roman" pitchFamily="18" charset="0"/>
                </a:rPr>
                <a:t>ội nhập</a:t>
              </a:r>
              <a:r>
                <a:rPr lang="en-US" sz="2400" b="1" dirty="0" smtClean="0">
                  <a:solidFill>
                    <a:srgbClr val="FF0000"/>
                  </a:solidFill>
                  <a:latin typeface="Times New Roman" pitchFamily="18" charset="0"/>
                  <a:cs typeface="Times New Roman" pitchFamily="18" charset="0"/>
                </a:rPr>
                <a:t>,</a:t>
              </a:r>
              <a:r>
                <a:rPr lang="vi-VN" sz="2400" b="1" dirty="0" smtClean="0">
                  <a:solidFill>
                    <a:srgbClr val="FF0000"/>
                  </a:solidFill>
                  <a:latin typeface="Times New Roman" pitchFamily="18" charset="0"/>
                  <a:cs typeface="Times New Roman" pitchFamily="18" charset="0"/>
                </a:rPr>
                <a:t> </a:t>
              </a:r>
              <a:r>
                <a:rPr lang="vi-VN" sz="2400" b="1" dirty="0">
                  <a:solidFill>
                    <a:srgbClr val="FF0000"/>
                  </a:solidFill>
                  <a:latin typeface="Times New Roman" pitchFamily="18" charset="0"/>
                  <a:cs typeface="Times New Roman" pitchFamily="18" charset="0"/>
                </a:rPr>
                <a:t>nâng cao hiệu quả hợp tác quốc tế trong </a:t>
              </a:r>
              <a:r>
                <a:rPr lang="en-US" sz="2400" b="1" dirty="0" smtClean="0">
                  <a:solidFill>
                    <a:srgbClr val="FF0000"/>
                  </a:solidFill>
                  <a:latin typeface="Times New Roman" pitchFamily="18" charset="0"/>
                  <a:cs typeface="Times New Roman" pitchFamily="18" charset="0"/>
                </a:rPr>
                <a:t>GD-ĐT</a:t>
              </a:r>
              <a:endParaRPr lang="en-US" sz="2400" b="1" dirty="0">
                <a:solidFill>
                  <a:srgbClr val="FF0000"/>
                </a:solidFill>
                <a:latin typeface="Times New Roman" pitchFamily="18" charset="0"/>
                <a:cs typeface="Times New Roman" pitchFamily="18" charset="0"/>
              </a:endParaRPr>
            </a:p>
          </p:txBody>
        </p:sp>
      </p:grpSp>
    </p:spTree>
    <p:extLst>
      <p:ext uri="{BB962C8B-B14F-4D97-AF65-F5344CB8AC3E}">
        <p14:creationId xmlns:p14="http://schemas.microsoft.com/office/powerpoint/2010/main" val="6640512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0" y="0"/>
            <a:ext cx="8991600" cy="6705601"/>
            <a:chOff x="200608" y="1371600"/>
            <a:chExt cx="8790992" cy="5334000"/>
          </a:xfrm>
        </p:grpSpPr>
        <p:sp>
          <p:nvSpPr>
            <p:cNvPr id="16" name="AutoShape 4"/>
            <p:cNvSpPr>
              <a:spLocks noChangeArrowheads="1"/>
            </p:cNvSpPr>
            <p:nvPr/>
          </p:nvSpPr>
          <p:spPr bwMode="invGray">
            <a:xfrm rot="16200000" flipH="1">
              <a:off x="2813844" y="3734593"/>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17" name="AutoShape 5"/>
            <p:cNvSpPr>
              <a:spLocks noChangeArrowheads="1"/>
            </p:cNvSpPr>
            <p:nvPr/>
          </p:nvSpPr>
          <p:spPr bwMode="invGray">
            <a:xfrm rot="5400000" flipH="1">
              <a:off x="5684044" y="3680618"/>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nvGrpSpPr>
            <p:cNvPr id="18" name="Group 27"/>
            <p:cNvGrpSpPr>
              <a:grpSpLocks/>
            </p:cNvGrpSpPr>
            <p:nvPr/>
          </p:nvGrpSpPr>
          <p:grpSpPr bwMode="auto">
            <a:xfrm>
              <a:off x="3222625" y="2617787"/>
              <a:ext cx="2563813" cy="2563813"/>
              <a:chOff x="2030" y="1104"/>
              <a:chExt cx="1615" cy="1615"/>
            </a:xfrm>
          </p:grpSpPr>
          <p:sp>
            <p:nvSpPr>
              <p:cNvPr id="19" name="Oval 7"/>
              <p:cNvSpPr>
                <a:spLocks noChangeArrowheads="1"/>
              </p:cNvSpPr>
              <p:nvPr/>
            </p:nvSpPr>
            <p:spPr bwMode="gray">
              <a:xfrm>
                <a:off x="2030" y="1104"/>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solidFill>
                  <a:schemeClr val="bg1"/>
                </a:solidFill>
                <a:round/>
                <a:headEnd/>
                <a:tailEnd/>
              </a:ln>
              <a:effectLst/>
              <a:extLs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20" name="Oval 8"/>
              <p:cNvSpPr>
                <a:spLocks noChangeArrowheads="1"/>
              </p:cNvSpPr>
              <p:nvPr/>
            </p:nvSpPr>
            <p:spPr bwMode="gray">
              <a:xfrm>
                <a:off x="2122" y="1195"/>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21" name="Oval 9"/>
              <p:cNvSpPr>
                <a:spLocks noChangeArrowheads="1"/>
              </p:cNvSpPr>
              <p:nvPr/>
            </p:nvSpPr>
            <p:spPr bwMode="gray">
              <a:xfrm>
                <a:off x="2206" y="1280"/>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22" name="Oval 10"/>
              <p:cNvSpPr>
                <a:spLocks noChangeArrowheads="1"/>
              </p:cNvSpPr>
              <p:nvPr/>
            </p:nvSpPr>
            <p:spPr bwMode="gray">
              <a:xfrm>
                <a:off x="2206" y="1280"/>
                <a:ext cx="1262" cy="1264"/>
              </a:xfrm>
              <a:prstGeom prst="ellipse">
                <a:avLst/>
              </a:prstGeom>
              <a:gradFill rotWithShape="1">
                <a:gsLst>
                  <a:gs pos="0">
                    <a:srgbClr val="FFCC00">
                      <a:gamma/>
                      <a:shade val="0"/>
                      <a:invGamma/>
                    </a:srgbClr>
                  </a:gs>
                  <a:gs pos="100000">
                    <a:srgbClr val="FFCC00"/>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endParaRPr lang="en-US"/>
              </a:p>
            </p:txBody>
          </p:sp>
          <p:sp>
            <p:nvSpPr>
              <p:cNvPr id="23" name="Oval 11"/>
              <p:cNvSpPr>
                <a:spLocks noChangeArrowheads="1"/>
              </p:cNvSpPr>
              <p:nvPr/>
            </p:nvSpPr>
            <p:spPr bwMode="gray">
              <a:xfrm>
                <a:off x="2289" y="1363"/>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sp>
            <p:nvSpPr>
              <p:cNvPr id="24" name="Oval 12"/>
              <p:cNvSpPr>
                <a:spLocks noChangeArrowheads="1"/>
              </p:cNvSpPr>
              <p:nvPr/>
            </p:nvSpPr>
            <p:spPr bwMode="gray">
              <a:xfrm>
                <a:off x="2289" y="1363"/>
                <a:ext cx="1096" cy="1098"/>
              </a:xfrm>
              <a:prstGeom prst="ellipse">
                <a:avLst/>
              </a:prstGeom>
              <a:gradFill rotWithShape="1">
                <a:gsLst>
                  <a:gs pos="0">
                    <a:srgbClr val="FFCC00"/>
                  </a:gs>
                  <a:gs pos="100000">
                    <a:srgbClr val="FFCC00">
                      <a:gamma/>
                      <a:shade val="48627"/>
                      <a:invGamma/>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endParaRPr lang="en-US"/>
              </a:p>
            </p:txBody>
          </p:sp>
        </p:grpSp>
        <p:sp>
          <p:nvSpPr>
            <p:cNvPr id="25" name="Text Box 19"/>
            <p:cNvSpPr txBox="1">
              <a:spLocks noChangeArrowheads="1"/>
            </p:cNvSpPr>
            <p:nvPr/>
          </p:nvSpPr>
          <p:spPr bwMode="gray">
            <a:xfrm>
              <a:off x="3502026" y="3120231"/>
              <a:ext cx="2051078" cy="1248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Aft>
                  <a:spcPts val="600"/>
                </a:spcAft>
              </a:pPr>
              <a:r>
                <a:rPr lang="en-US" sz="3200" b="1" dirty="0" smtClean="0">
                  <a:solidFill>
                    <a:srgbClr val="C00000"/>
                  </a:solidFill>
                  <a:latin typeface="Times New Roman" pitchFamily="18" charset="0"/>
                  <a:cs typeface="Times New Roman" pitchFamily="18" charset="0"/>
                </a:rPr>
                <a:t>9. P</a:t>
              </a:r>
              <a:r>
                <a:rPr lang="vi-VN" sz="3200" b="1" dirty="0">
                  <a:solidFill>
                    <a:srgbClr val="C00000"/>
                  </a:solidFill>
                  <a:latin typeface="Times New Roman" pitchFamily="18" charset="0"/>
                  <a:cs typeface="Times New Roman" pitchFamily="18" charset="0"/>
                </a:rPr>
                <a:t>hát </a:t>
              </a:r>
              <a:r>
                <a:rPr lang="vi-VN" sz="3200" b="1" dirty="0" smtClean="0">
                  <a:solidFill>
                    <a:srgbClr val="C00000"/>
                  </a:solidFill>
                  <a:latin typeface="Times New Roman" pitchFamily="18" charset="0"/>
                  <a:cs typeface="Times New Roman" pitchFamily="18" charset="0"/>
                </a:rPr>
                <a:t>triển</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cơ</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sở</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vật</a:t>
              </a:r>
              <a:r>
                <a:rPr lang="en-US" sz="3200" b="1" dirty="0" smtClean="0">
                  <a:solidFill>
                    <a:srgbClr val="C00000"/>
                  </a:solidFill>
                  <a:latin typeface="Times New Roman" pitchFamily="18" charset="0"/>
                  <a:cs typeface="Times New Roman" pitchFamily="18" charset="0"/>
                </a:rPr>
                <a:t> </a:t>
              </a:r>
              <a:r>
                <a:rPr lang="en-US" sz="3200" b="1" dirty="0" err="1" smtClean="0">
                  <a:solidFill>
                    <a:srgbClr val="C00000"/>
                  </a:solidFill>
                  <a:latin typeface="Times New Roman" pitchFamily="18" charset="0"/>
                  <a:cs typeface="Times New Roman" pitchFamily="18" charset="0"/>
                </a:rPr>
                <a:t>chất</a:t>
              </a:r>
              <a:endParaRPr lang="en-US" sz="3200" b="1" dirty="0">
                <a:solidFill>
                  <a:srgbClr val="C00000"/>
                </a:solidFill>
                <a:latin typeface="Times New Roman" pitchFamily="18" charset="0"/>
                <a:cs typeface="Times New Roman" pitchFamily="18" charset="0"/>
              </a:endParaRPr>
            </a:p>
          </p:txBody>
        </p:sp>
        <p:sp>
          <p:nvSpPr>
            <p:cNvPr id="30" name="AutoShape 5"/>
            <p:cNvSpPr>
              <a:spLocks noChangeArrowheads="1"/>
            </p:cNvSpPr>
            <p:nvPr/>
          </p:nvSpPr>
          <p:spPr bwMode="invGray">
            <a:xfrm rot="10800000" flipH="1">
              <a:off x="4310062" y="5181600"/>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sp>
          <p:nvSpPr>
            <p:cNvPr id="32" name="AutoShape 20"/>
            <p:cNvSpPr>
              <a:spLocks noChangeArrowheads="1"/>
            </p:cNvSpPr>
            <p:nvPr/>
          </p:nvSpPr>
          <p:spPr bwMode="auto">
            <a:xfrm>
              <a:off x="3259930" y="5516310"/>
              <a:ext cx="2590800" cy="118929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3" name="AutoShape 20"/>
            <p:cNvSpPr>
              <a:spLocks noChangeArrowheads="1"/>
            </p:cNvSpPr>
            <p:nvPr/>
          </p:nvSpPr>
          <p:spPr bwMode="auto">
            <a:xfrm>
              <a:off x="6400800" y="3120230"/>
              <a:ext cx="2590800" cy="1447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grpSp>
          <p:nvGrpSpPr>
            <p:cNvPr id="4" name="Group 3"/>
            <p:cNvGrpSpPr/>
            <p:nvPr/>
          </p:nvGrpSpPr>
          <p:grpSpPr>
            <a:xfrm>
              <a:off x="200608" y="3187868"/>
              <a:ext cx="2590800" cy="1447800"/>
              <a:chOff x="200608" y="3187868"/>
              <a:chExt cx="2590800" cy="1447800"/>
            </a:xfrm>
          </p:grpSpPr>
          <p:sp>
            <p:nvSpPr>
              <p:cNvPr id="31" name="AutoShape 20"/>
              <p:cNvSpPr>
                <a:spLocks noChangeArrowheads="1"/>
              </p:cNvSpPr>
              <p:nvPr/>
            </p:nvSpPr>
            <p:spPr bwMode="auto">
              <a:xfrm>
                <a:off x="200608" y="3187868"/>
                <a:ext cx="2590800" cy="14478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4" name="Text Box 34"/>
              <p:cNvSpPr txBox="1">
                <a:spLocks noChangeArrowheads="1"/>
              </p:cNvSpPr>
              <p:nvPr/>
            </p:nvSpPr>
            <p:spPr bwMode="gray">
              <a:xfrm>
                <a:off x="314908" y="3318210"/>
                <a:ext cx="2362200" cy="954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sz="2400" dirty="0" smtClean="0">
                    <a:solidFill>
                      <a:schemeClr val="tx2">
                        <a:lumMod val="10000"/>
                      </a:schemeClr>
                    </a:solidFill>
                    <a:latin typeface="Times New Roman" pitchFamily="18" charset="0"/>
                    <a:cs typeface="Times New Roman" pitchFamily="18" charset="0"/>
                  </a:rPr>
                  <a:t>X</a:t>
                </a:r>
                <a:r>
                  <a:rPr lang="vi-VN" sz="2400" dirty="0" smtClean="0">
                    <a:solidFill>
                      <a:schemeClr val="tx2">
                        <a:lumMod val="10000"/>
                      </a:schemeClr>
                    </a:solidFill>
                    <a:latin typeface="Times New Roman" pitchFamily="18" charset="0"/>
                    <a:cs typeface="Times New Roman" pitchFamily="18" charset="0"/>
                  </a:rPr>
                  <a:t>ây dựng </a:t>
                </a:r>
                <a:r>
                  <a:rPr lang="vi-VN" sz="2400" dirty="0">
                    <a:solidFill>
                      <a:schemeClr val="tx2">
                        <a:lumMod val="10000"/>
                      </a:schemeClr>
                    </a:solidFill>
                    <a:latin typeface="Times New Roman" pitchFamily="18" charset="0"/>
                    <a:cs typeface="Times New Roman" pitchFamily="18" charset="0"/>
                  </a:rPr>
                  <a:t>các phòng thí nghiệm, xưởng thực hành</a:t>
                </a:r>
                <a:endParaRPr lang="en-US" sz="2400" dirty="0">
                  <a:solidFill>
                    <a:schemeClr val="tx2">
                      <a:lumMod val="10000"/>
                    </a:schemeClr>
                  </a:solidFill>
                  <a:latin typeface="Times New Roman" pitchFamily="18" charset="0"/>
                  <a:cs typeface="Times New Roman" pitchFamily="18" charset="0"/>
                </a:endParaRPr>
              </a:p>
            </p:txBody>
          </p:sp>
        </p:grpSp>
        <p:sp>
          <p:nvSpPr>
            <p:cNvPr id="35" name="Text Box 34"/>
            <p:cNvSpPr txBox="1">
              <a:spLocks noChangeArrowheads="1"/>
            </p:cNvSpPr>
            <p:nvPr/>
          </p:nvSpPr>
          <p:spPr bwMode="gray">
            <a:xfrm>
              <a:off x="3482975" y="5562600"/>
              <a:ext cx="2362200" cy="954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400" dirty="0" smtClean="0">
                  <a:solidFill>
                    <a:schemeClr val="tx2">
                      <a:lumMod val="10000"/>
                    </a:schemeClr>
                  </a:solidFill>
                  <a:latin typeface="Times New Roman" pitchFamily="18" charset="0"/>
                  <a:cs typeface="Times New Roman" pitchFamily="18" charset="0"/>
                </a:rPr>
                <a:t>T</a:t>
              </a:r>
              <a:r>
                <a:rPr lang="vi-VN" sz="2400" dirty="0" smtClean="0">
                  <a:solidFill>
                    <a:schemeClr val="tx2">
                      <a:lumMod val="10000"/>
                    </a:schemeClr>
                  </a:solidFill>
                  <a:latin typeface="Times New Roman" pitchFamily="18" charset="0"/>
                  <a:cs typeface="Times New Roman" pitchFamily="18" charset="0"/>
                </a:rPr>
                <a:t>ăng cường </a:t>
              </a:r>
              <a:r>
                <a:rPr lang="vi-VN" sz="2400" dirty="0">
                  <a:solidFill>
                    <a:schemeClr val="tx2">
                      <a:lumMod val="10000"/>
                    </a:schemeClr>
                  </a:solidFill>
                  <a:latin typeface="Times New Roman" pitchFamily="18" charset="0"/>
                  <a:cs typeface="Times New Roman" pitchFamily="18" charset="0"/>
                </a:rPr>
                <a:t>thư viện, </a:t>
              </a:r>
              <a:r>
                <a:rPr lang="vi-VN" sz="2400" dirty="0" smtClean="0">
                  <a:solidFill>
                    <a:schemeClr val="tx2">
                      <a:lumMod val="10000"/>
                    </a:schemeClr>
                  </a:solidFill>
                  <a:latin typeface="Times New Roman" pitchFamily="18" charset="0"/>
                  <a:cs typeface="Times New Roman" pitchFamily="18" charset="0"/>
                </a:rPr>
                <a:t>dịch </a:t>
              </a:r>
              <a:r>
                <a:rPr lang="vi-VN" sz="2400" dirty="0">
                  <a:solidFill>
                    <a:schemeClr val="tx2">
                      <a:lumMod val="10000"/>
                    </a:schemeClr>
                  </a:solidFill>
                  <a:latin typeface="Times New Roman" pitchFamily="18" charset="0"/>
                  <a:cs typeface="Times New Roman" pitchFamily="18" charset="0"/>
                </a:rPr>
                <a:t>vụ học tập, ký túc xá,...</a:t>
              </a:r>
              <a:endParaRPr lang="en-US" sz="2400" dirty="0">
                <a:solidFill>
                  <a:schemeClr val="tx2">
                    <a:lumMod val="10000"/>
                  </a:schemeClr>
                </a:solidFill>
                <a:latin typeface="Times New Roman" pitchFamily="18" charset="0"/>
                <a:cs typeface="Times New Roman" pitchFamily="18" charset="0"/>
              </a:endParaRPr>
            </a:p>
          </p:txBody>
        </p:sp>
        <p:sp>
          <p:nvSpPr>
            <p:cNvPr id="36" name="Text Box 34"/>
            <p:cNvSpPr txBox="1">
              <a:spLocks noChangeArrowheads="1"/>
            </p:cNvSpPr>
            <p:nvPr/>
          </p:nvSpPr>
          <p:spPr bwMode="gray">
            <a:xfrm>
              <a:off x="6515100" y="3251276"/>
              <a:ext cx="2362200" cy="954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vi-VN" sz="2400" dirty="0">
                  <a:solidFill>
                    <a:schemeClr val="tx2">
                      <a:lumMod val="10000"/>
                    </a:schemeClr>
                  </a:solidFill>
                  <a:latin typeface="Times New Roman" pitchFamily="18" charset="0"/>
                  <a:cs typeface="Times New Roman" pitchFamily="18" charset="0"/>
                </a:rPr>
                <a:t>Đầu tư trang thiết bị </a:t>
              </a:r>
              <a:r>
                <a:rPr lang="vi-VN" sz="2400" dirty="0" smtClean="0">
                  <a:solidFill>
                    <a:schemeClr val="tx2">
                      <a:lumMod val="10000"/>
                    </a:schemeClr>
                  </a:solidFill>
                  <a:latin typeface="Times New Roman" pitchFamily="18" charset="0"/>
                  <a:cs typeface="Times New Roman" pitchFamily="18" charset="0"/>
                </a:rPr>
                <a:t> </a:t>
              </a:r>
              <a:r>
                <a:rPr lang="vi-VN" sz="2400" dirty="0">
                  <a:solidFill>
                    <a:schemeClr val="tx2">
                      <a:lumMod val="10000"/>
                    </a:schemeClr>
                  </a:solidFill>
                  <a:latin typeface="Times New Roman" pitchFamily="18" charset="0"/>
                  <a:cs typeface="Times New Roman" pitchFamily="18" charset="0"/>
                </a:rPr>
                <a:t>đồng bộ và hiện đại</a:t>
              </a:r>
              <a:endParaRPr lang="en-US" sz="2400" dirty="0">
                <a:solidFill>
                  <a:schemeClr val="tx2">
                    <a:lumMod val="10000"/>
                  </a:schemeClr>
                </a:solidFill>
                <a:latin typeface="Times New Roman" pitchFamily="18" charset="0"/>
                <a:cs typeface="Times New Roman" pitchFamily="18" charset="0"/>
              </a:endParaRPr>
            </a:p>
          </p:txBody>
        </p:sp>
        <p:sp>
          <p:nvSpPr>
            <p:cNvPr id="37" name="AutoShape 20"/>
            <p:cNvSpPr>
              <a:spLocks noChangeArrowheads="1"/>
            </p:cNvSpPr>
            <p:nvPr/>
          </p:nvSpPr>
          <p:spPr bwMode="auto">
            <a:xfrm>
              <a:off x="3209131" y="1371600"/>
              <a:ext cx="2590800" cy="838199"/>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rgbClr val="33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dirty="0">
                <a:latin typeface="Verdana" pitchFamily="34" charset="0"/>
              </a:endParaRPr>
            </a:p>
          </p:txBody>
        </p:sp>
        <p:sp>
          <p:nvSpPr>
            <p:cNvPr id="38" name="Text Box 34"/>
            <p:cNvSpPr txBox="1">
              <a:spLocks noChangeArrowheads="1"/>
            </p:cNvSpPr>
            <p:nvPr/>
          </p:nvSpPr>
          <p:spPr bwMode="gray">
            <a:xfrm>
              <a:off x="3259930" y="1447800"/>
              <a:ext cx="2470945" cy="661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vi-VN" sz="2400" dirty="0">
                  <a:solidFill>
                    <a:schemeClr val="tx2">
                      <a:lumMod val="10000"/>
                    </a:schemeClr>
                  </a:solidFill>
                  <a:latin typeface="Times New Roman" pitchFamily="18" charset="0"/>
                  <a:cs typeface="Times New Roman" pitchFamily="18" charset="0"/>
                </a:rPr>
                <a:t>Xây dựng </a:t>
              </a:r>
              <a:r>
                <a:rPr lang="en-US" sz="2400" dirty="0" smtClean="0">
                  <a:solidFill>
                    <a:schemeClr val="tx2">
                      <a:lumMod val="10000"/>
                    </a:schemeClr>
                  </a:solidFill>
                  <a:latin typeface="Times New Roman" pitchFamily="18" charset="0"/>
                  <a:cs typeface="Times New Roman" pitchFamily="18" charset="0"/>
                </a:rPr>
                <a:t>HT TT </a:t>
              </a:r>
              <a:r>
                <a:rPr lang="vi-VN" sz="2400" dirty="0" smtClean="0">
                  <a:solidFill>
                    <a:schemeClr val="tx2">
                      <a:lumMod val="10000"/>
                    </a:schemeClr>
                  </a:solidFill>
                  <a:latin typeface="Times New Roman" pitchFamily="18" charset="0"/>
                  <a:cs typeface="Times New Roman" pitchFamily="18" charset="0"/>
                </a:rPr>
                <a:t>cho </a:t>
              </a:r>
              <a:r>
                <a:rPr lang="vi-VN" sz="2400" dirty="0">
                  <a:solidFill>
                    <a:schemeClr val="tx2">
                      <a:lumMod val="10000"/>
                    </a:schemeClr>
                  </a:solidFill>
                  <a:latin typeface="Times New Roman" pitchFamily="18" charset="0"/>
                  <a:cs typeface="Times New Roman" pitchFamily="18" charset="0"/>
                </a:rPr>
                <a:t>Thư viện</a:t>
              </a:r>
              <a:endParaRPr lang="en-US" sz="2400" dirty="0">
                <a:solidFill>
                  <a:schemeClr val="tx2">
                    <a:lumMod val="10000"/>
                  </a:schemeClr>
                </a:solidFill>
                <a:latin typeface="Times New Roman" pitchFamily="18" charset="0"/>
                <a:cs typeface="Times New Roman" pitchFamily="18" charset="0"/>
              </a:endParaRPr>
            </a:p>
          </p:txBody>
        </p:sp>
        <p:sp>
          <p:nvSpPr>
            <p:cNvPr id="40" name="AutoShape 5"/>
            <p:cNvSpPr>
              <a:spLocks noChangeArrowheads="1"/>
            </p:cNvSpPr>
            <p:nvPr/>
          </p:nvSpPr>
          <p:spPr bwMode="invGray">
            <a:xfrm flipH="1">
              <a:off x="4258468" y="2280104"/>
              <a:ext cx="490538" cy="327025"/>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35038519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28600" y="1143000"/>
            <a:ext cx="8763000" cy="5562600"/>
            <a:chOff x="1763712" y="2133600"/>
            <a:chExt cx="5170488" cy="3962400"/>
          </a:xfrm>
        </p:grpSpPr>
        <p:sp>
          <p:nvSpPr>
            <p:cNvPr id="27" name="AutoShape 4"/>
            <p:cNvSpPr>
              <a:spLocks noChangeArrowheads="1"/>
            </p:cNvSpPr>
            <p:nvPr/>
          </p:nvSpPr>
          <p:spPr bwMode="auto">
            <a:xfrm>
              <a:off x="5268912" y="3505200"/>
              <a:ext cx="1665288" cy="2590800"/>
            </a:xfrm>
            <a:prstGeom prst="roundRect">
              <a:avLst>
                <a:gd name="adj" fmla="val 13745"/>
              </a:avLst>
            </a:prstGeom>
            <a:noFill/>
            <a:ln w="38100">
              <a:solidFill>
                <a:schemeClr val="tx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AutoShape 5"/>
            <p:cNvSpPr>
              <a:spLocks noChangeArrowheads="1"/>
            </p:cNvSpPr>
            <p:nvPr/>
          </p:nvSpPr>
          <p:spPr bwMode="auto">
            <a:xfrm>
              <a:off x="3529012" y="3505200"/>
              <a:ext cx="1616075" cy="2590800"/>
            </a:xfrm>
            <a:prstGeom prst="roundRect">
              <a:avLst>
                <a:gd name="adj" fmla="val 13745"/>
              </a:avLst>
            </a:prstGeom>
            <a:noFill/>
            <a:ln w="38100">
              <a:solidFill>
                <a:schemeClr val="tx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 name="AutoShape 6"/>
            <p:cNvSpPr>
              <a:spLocks noChangeArrowheads="1"/>
            </p:cNvSpPr>
            <p:nvPr/>
          </p:nvSpPr>
          <p:spPr bwMode="auto">
            <a:xfrm>
              <a:off x="1763712" y="3505200"/>
              <a:ext cx="1676400" cy="2590800"/>
            </a:xfrm>
            <a:prstGeom prst="roundRect">
              <a:avLst>
                <a:gd name="adj" fmla="val 13745"/>
              </a:avLst>
            </a:prstGeom>
            <a:noFill/>
            <a:ln w="38100">
              <a:solidFill>
                <a:schemeClr val="tx1"/>
              </a:solidFill>
              <a:round/>
              <a:headEnd/>
              <a:tailEnd/>
            </a:ln>
            <a:effectLst/>
            <a:extLst>
              <a:ext uri="{909E8E84-426E-40DD-AFC4-6F175D3DCCD1}">
                <a14:hiddenFill xmlns:a14="http://schemas.microsoft.com/office/drawing/2010/main">
                  <a:solidFill>
                    <a:schemeClr val="tx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1" name="Group 7"/>
            <p:cNvGrpSpPr>
              <a:grpSpLocks/>
            </p:cNvGrpSpPr>
            <p:nvPr/>
          </p:nvGrpSpPr>
          <p:grpSpPr bwMode="auto">
            <a:xfrm>
              <a:off x="2026024" y="2133600"/>
              <a:ext cx="4298576" cy="1066800"/>
              <a:chOff x="624" y="1152"/>
              <a:chExt cx="2928" cy="720"/>
            </a:xfrm>
          </p:grpSpPr>
          <p:sp>
            <p:nvSpPr>
              <p:cNvPr id="42" name="Rectangle 8"/>
              <p:cNvSpPr>
                <a:spLocks noChangeArrowheads="1"/>
              </p:cNvSpPr>
              <p:nvPr/>
            </p:nvSpPr>
            <p:spPr bwMode="gray">
              <a:xfrm rot="3419336">
                <a:off x="624" y="1200"/>
                <a:ext cx="672" cy="672"/>
              </a:xfrm>
              <a:prstGeom prst="rect">
                <a:avLst/>
              </a:prstGeom>
              <a:gradFill rotWithShape="1">
                <a:gsLst>
                  <a:gs pos="0">
                    <a:schemeClr val="hlink"/>
                  </a:gs>
                  <a:gs pos="100000">
                    <a:schemeClr val="hlink">
                      <a:gamma/>
                      <a:tint val="73725"/>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nvGrpSpPr>
              <p:cNvPr id="43" name="Group 9"/>
              <p:cNvGrpSpPr>
                <a:grpSpLocks/>
              </p:cNvGrpSpPr>
              <p:nvPr/>
            </p:nvGrpSpPr>
            <p:grpSpPr bwMode="auto">
              <a:xfrm>
                <a:off x="1296" y="1296"/>
                <a:ext cx="624" cy="96"/>
                <a:chOff x="2003" y="3439"/>
                <a:chExt cx="468" cy="244"/>
              </a:xfrm>
            </p:grpSpPr>
            <p:sp>
              <p:nvSpPr>
                <p:cNvPr id="57" name="Oval 10"/>
                <p:cNvSpPr>
                  <a:spLocks noChangeArrowheads="1"/>
                </p:cNvSpPr>
                <p:nvPr/>
              </p:nvSpPr>
              <p:spPr bwMode="gray">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8" name="Rectangle 11"/>
                <p:cNvSpPr>
                  <a:spLocks noChangeArrowheads="1"/>
                </p:cNvSpPr>
                <p:nvPr/>
              </p:nvSpPr>
              <p:spPr bwMode="gray">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9" name="Oval 12"/>
                <p:cNvSpPr>
                  <a:spLocks noChangeArrowheads="1"/>
                </p:cNvSpPr>
                <p:nvPr/>
              </p:nvSpPr>
              <p:spPr bwMode="gray">
                <a:xfrm>
                  <a:off x="2400" y="3443"/>
                  <a:ext cx="71" cy="234"/>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0" name="Oval 13"/>
                <p:cNvSpPr>
                  <a:spLocks noChangeArrowheads="1"/>
                </p:cNvSpPr>
                <p:nvPr/>
              </p:nvSpPr>
              <p:spPr bwMode="gray">
                <a:xfrm>
                  <a:off x="2438" y="3519"/>
                  <a:ext cx="20" cy="69"/>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4" name="Rectangle 14"/>
              <p:cNvSpPr>
                <a:spLocks noChangeArrowheads="1"/>
              </p:cNvSpPr>
              <p:nvPr/>
            </p:nvSpPr>
            <p:spPr bwMode="gray">
              <a:xfrm rot="3419336">
                <a:off x="1776" y="1152"/>
                <a:ext cx="672" cy="672"/>
              </a:xfrm>
              <a:prstGeom prst="rect">
                <a:avLst/>
              </a:prstGeom>
              <a:gradFill rotWithShape="1">
                <a:gsLst>
                  <a:gs pos="0">
                    <a:schemeClr val="accent2"/>
                  </a:gs>
                  <a:gs pos="100000">
                    <a:schemeClr val="accent2">
                      <a:gamma/>
                      <a:tint val="72549"/>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accent2"/>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nvGrpSpPr>
              <p:cNvPr id="45" name="Group 15"/>
              <p:cNvGrpSpPr>
                <a:grpSpLocks/>
              </p:cNvGrpSpPr>
              <p:nvPr/>
            </p:nvGrpSpPr>
            <p:grpSpPr bwMode="auto">
              <a:xfrm>
                <a:off x="2448" y="1296"/>
                <a:ext cx="624" cy="96"/>
                <a:chOff x="2003" y="3439"/>
                <a:chExt cx="468" cy="244"/>
              </a:xfrm>
            </p:grpSpPr>
            <p:sp>
              <p:nvSpPr>
                <p:cNvPr id="53" name="Oval 16"/>
                <p:cNvSpPr>
                  <a:spLocks noChangeArrowheads="1"/>
                </p:cNvSpPr>
                <p:nvPr/>
              </p:nvSpPr>
              <p:spPr bwMode="gray">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 name="Rectangle 17"/>
                <p:cNvSpPr>
                  <a:spLocks noChangeArrowheads="1"/>
                </p:cNvSpPr>
                <p:nvPr/>
              </p:nvSpPr>
              <p:spPr bwMode="gray">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5" name="Oval 18"/>
                <p:cNvSpPr>
                  <a:spLocks noChangeArrowheads="1"/>
                </p:cNvSpPr>
                <p:nvPr/>
              </p:nvSpPr>
              <p:spPr bwMode="gray">
                <a:xfrm>
                  <a:off x="2400" y="3443"/>
                  <a:ext cx="71" cy="234"/>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6" name="Oval 19"/>
                <p:cNvSpPr>
                  <a:spLocks noChangeArrowheads="1"/>
                </p:cNvSpPr>
                <p:nvPr/>
              </p:nvSpPr>
              <p:spPr bwMode="gray">
                <a:xfrm>
                  <a:off x="2438" y="3519"/>
                  <a:ext cx="20" cy="69"/>
                </a:xfrm>
                <a:prstGeom prst="ellipse">
                  <a:avLst/>
                </a:prstGeom>
                <a:gradFill rotWithShape="0">
                  <a:gsLst>
                    <a:gs pos="0">
                      <a:schemeClr val="bg1">
                        <a:gamma/>
                        <a:shade val="46275"/>
                        <a:invGamma/>
                      </a:schemeClr>
                    </a:gs>
                    <a:gs pos="50000">
                      <a:schemeClr val="bg1"/>
                    </a:gs>
                    <a:gs pos="100000">
                      <a:schemeClr val="bg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6" name="Rectangle 20"/>
              <p:cNvSpPr>
                <a:spLocks noChangeArrowheads="1"/>
              </p:cNvSpPr>
              <p:nvPr/>
            </p:nvSpPr>
            <p:spPr bwMode="gray">
              <a:xfrm rot="3419336">
                <a:off x="2880" y="1152"/>
                <a:ext cx="672" cy="672"/>
              </a:xfrm>
              <a:prstGeom prst="rect">
                <a:avLst/>
              </a:prstGeom>
              <a:gradFill rotWithShape="1">
                <a:gsLst>
                  <a:gs pos="0">
                    <a:schemeClr val="hlink"/>
                  </a:gs>
                  <a:gs pos="100000">
                    <a:schemeClr val="hlink">
                      <a:gamma/>
                      <a:tint val="73725"/>
                      <a:invGamma/>
                    </a:schemeClr>
                  </a:gs>
                </a:gsLst>
                <a:lin ang="5400000" scaled="1"/>
              </a:gradFill>
              <a:ln w="9525">
                <a:miter lim="800000"/>
                <a:headEnd/>
                <a:tailEnd/>
              </a:ln>
              <a:effectLst/>
              <a:scene3d>
                <a:camera prst="legacyPerspectiveFront">
                  <a:rot lat="0" lon="1500000" rev="0"/>
                </a:camera>
                <a:lightRig rig="legacyFlat4" dir="b"/>
              </a:scene3d>
              <a:sp3d extrusionH="887400" prstMaterial="legacyMatte">
                <a:bevelT w="13500" h="13500" prst="angle"/>
                <a:bevelB w="13500" h="13500" prst="angle"/>
                <a:extrusionClr>
                  <a:schemeClr va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grpSp>
        <p:sp>
          <p:nvSpPr>
            <p:cNvPr id="61" name="Rectangle 27"/>
            <p:cNvSpPr>
              <a:spLocks noChangeArrowheads="1"/>
            </p:cNvSpPr>
            <p:nvPr/>
          </p:nvSpPr>
          <p:spPr bwMode="gray">
            <a:xfrm>
              <a:off x="2237097" y="2433935"/>
              <a:ext cx="593224" cy="416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3200" b="1" dirty="0" smtClean="0">
                  <a:solidFill>
                    <a:srgbClr val="FFFF00"/>
                  </a:solidFill>
                  <a:latin typeface="Times New Roman" pitchFamily="18" charset="0"/>
                  <a:cs typeface="Times New Roman" pitchFamily="18" charset="0"/>
                </a:rPr>
                <a:t>2015</a:t>
              </a:r>
              <a:endParaRPr lang="en-US" sz="3200" b="1" dirty="0">
                <a:solidFill>
                  <a:srgbClr val="FFFF00"/>
                </a:solidFill>
                <a:latin typeface="Times New Roman" pitchFamily="18" charset="0"/>
                <a:cs typeface="Times New Roman" pitchFamily="18" charset="0"/>
              </a:endParaRPr>
            </a:p>
          </p:txBody>
        </p:sp>
        <p:sp>
          <p:nvSpPr>
            <p:cNvPr id="62" name="Rectangle 28"/>
            <p:cNvSpPr>
              <a:spLocks noChangeArrowheads="1"/>
            </p:cNvSpPr>
            <p:nvPr/>
          </p:nvSpPr>
          <p:spPr bwMode="gray">
            <a:xfrm>
              <a:off x="3913497" y="2362200"/>
              <a:ext cx="593224" cy="416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3200" b="1" dirty="0" smtClean="0">
                  <a:solidFill>
                    <a:srgbClr val="FFFF00"/>
                  </a:solidFill>
                  <a:latin typeface="Times New Roman" pitchFamily="18" charset="0"/>
                  <a:cs typeface="Times New Roman" pitchFamily="18" charset="0"/>
                </a:rPr>
                <a:t>2016</a:t>
              </a:r>
              <a:endParaRPr lang="en-US" sz="3200" b="1" dirty="0">
                <a:solidFill>
                  <a:srgbClr val="FFFF00"/>
                </a:solidFill>
                <a:latin typeface="Times New Roman" pitchFamily="18" charset="0"/>
                <a:cs typeface="Times New Roman" pitchFamily="18" charset="0"/>
              </a:endParaRPr>
            </a:p>
          </p:txBody>
        </p:sp>
        <p:sp>
          <p:nvSpPr>
            <p:cNvPr id="63" name="Rectangle 29"/>
            <p:cNvSpPr>
              <a:spLocks noChangeArrowheads="1"/>
            </p:cNvSpPr>
            <p:nvPr/>
          </p:nvSpPr>
          <p:spPr bwMode="gray">
            <a:xfrm>
              <a:off x="5589897" y="2362200"/>
              <a:ext cx="593224" cy="416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3200" b="1" dirty="0" smtClean="0">
                  <a:solidFill>
                    <a:srgbClr val="FFFF00"/>
                  </a:solidFill>
                  <a:latin typeface="Times New Roman" pitchFamily="18" charset="0"/>
                  <a:cs typeface="Times New Roman" pitchFamily="18" charset="0"/>
                </a:rPr>
                <a:t>2017</a:t>
              </a:r>
              <a:endParaRPr lang="en-US" sz="3200" b="1" dirty="0">
                <a:solidFill>
                  <a:srgbClr val="FFFF00"/>
                </a:solidFill>
                <a:latin typeface="Times New Roman" pitchFamily="18" charset="0"/>
                <a:cs typeface="Times New Roman" pitchFamily="18" charset="0"/>
              </a:endParaRPr>
            </a:p>
          </p:txBody>
        </p:sp>
        <p:sp>
          <p:nvSpPr>
            <p:cNvPr id="65" name="Rectangle 31"/>
            <p:cNvSpPr>
              <a:spLocks noChangeArrowheads="1"/>
            </p:cNvSpPr>
            <p:nvPr/>
          </p:nvSpPr>
          <p:spPr bwMode="auto">
            <a:xfrm>
              <a:off x="1828800" y="3789617"/>
              <a:ext cx="1591259" cy="1644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400" b="1" dirty="0" err="1">
                  <a:latin typeface="Times New Roman" pitchFamily="18" charset="0"/>
                  <a:cs typeface="Times New Roman" pitchFamily="18" charset="0"/>
                </a:rPr>
                <a:t>N</a:t>
              </a:r>
              <a:r>
                <a:rPr lang="en-US" sz="2400" b="1" dirty="0" err="1" smtClean="0">
                  <a:latin typeface="Times New Roman" pitchFamily="18" charset="0"/>
                  <a:cs typeface="Times New Roman" pitchFamily="18" charset="0"/>
                </a:rPr>
                <a:t>âng</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tầng</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và</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cải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toàn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bộ</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các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phòng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thí</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nghiệm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thực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hành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khoa</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Công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nghệ</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Điện</a:t>
              </a:r>
              <a:r>
                <a:rPr lang="en-US" sz="2400" b="1" dirty="0" smtClean="0">
                  <a:latin typeface="Times New Roman" pitchFamily="18" charset="0"/>
                  <a:cs typeface="Times New Roman" pitchFamily="18" charset="0"/>
                </a:rPr>
                <a:t> </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Điện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tử</a:t>
              </a:r>
              <a:endParaRPr lang="en-US" sz="2400" b="1" dirty="0">
                <a:latin typeface="Times New Roman" pitchFamily="18" charset="0"/>
                <a:cs typeface="Times New Roman" pitchFamily="18" charset="0"/>
              </a:endParaRPr>
            </a:p>
          </p:txBody>
        </p:sp>
        <p:sp>
          <p:nvSpPr>
            <p:cNvPr id="66" name="Rectangle 32"/>
            <p:cNvSpPr>
              <a:spLocks noChangeArrowheads="1"/>
            </p:cNvSpPr>
            <p:nvPr/>
          </p:nvSpPr>
          <p:spPr bwMode="auto">
            <a:xfrm>
              <a:off x="3581400" y="3777425"/>
              <a:ext cx="1447800" cy="591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400" b="1" dirty="0" smtClean="0">
                  <a:latin typeface="Times New Roman" pitchFamily="18" charset="0"/>
                  <a:cs typeface="Times New Roman" pitchFamily="18" charset="0"/>
                </a:rPr>
                <a:t>X</a:t>
              </a:r>
              <a:r>
                <a:rPr lang="vi-VN" sz="2400" b="1" dirty="0" smtClean="0">
                  <a:latin typeface="Times New Roman" pitchFamily="18" charset="0"/>
                  <a:cs typeface="Times New Roman" pitchFamily="18" charset="0"/>
                </a:rPr>
                <a:t>ây </a:t>
              </a:r>
              <a:r>
                <a:rPr lang="vi-VN" sz="2400" b="1" dirty="0">
                  <a:latin typeface="Times New Roman" pitchFamily="18" charset="0"/>
                  <a:cs typeface="Times New Roman" pitchFamily="18" charset="0"/>
                </a:rPr>
                <a:t>dựng ký túc xá hiện </a:t>
              </a:r>
              <a:r>
                <a:rPr lang="vi-VN" sz="2400" b="1" dirty="0" smtClean="0">
                  <a:latin typeface="Times New Roman" pitchFamily="18" charset="0"/>
                  <a:cs typeface="Times New Roman" pitchFamily="18" charset="0"/>
                </a:rPr>
                <a:t>đại</a:t>
              </a:r>
              <a:endParaRPr lang="en-US" sz="2400" b="1" dirty="0">
                <a:latin typeface="Times New Roman" pitchFamily="18" charset="0"/>
                <a:cs typeface="Times New Roman" pitchFamily="18" charset="0"/>
              </a:endParaRPr>
            </a:p>
          </p:txBody>
        </p:sp>
        <p:sp>
          <p:nvSpPr>
            <p:cNvPr id="67" name="Rectangle 33"/>
            <p:cNvSpPr>
              <a:spLocks noChangeArrowheads="1"/>
            </p:cNvSpPr>
            <p:nvPr/>
          </p:nvSpPr>
          <p:spPr bwMode="auto">
            <a:xfrm>
              <a:off x="5257800" y="3789617"/>
              <a:ext cx="1600200" cy="1118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400" b="1" dirty="0" smtClean="0">
                  <a:latin typeface="Times New Roman" pitchFamily="18" charset="0"/>
                  <a:cs typeface="Times New Roman" pitchFamily="18" charset="0"/>
                </a:rPr>
                <a:t>X</a:t>
              </a:r>
              <a:r>
                <a:rPr lang="vi-VN" sz="2400" b="1" dirty="0" smtClean="0">
                  <a:latin typeface="Times New Roman" pitchFamily="18" charset="0"/>
                  <a:cs typeface="Times New Roman" pitchFamily="18" charset="0"/>
                </a:rPr>
                <a:t>ây </a:t>
              </a:r>
              <a:r>
                <a:rPr lang="vi-VN" sz="2400" b="1" dirty="0">
                  <a:latin typeface="Times New Roman" pitchFamily="18" charset="0"/>
                  <a:cs typeface="Times New Roman" pitchFamily="18" charset="0"/>
                </a:rPr>
                <a:t>dựng trung tâm xưởng trường khang trang và hiện </a:t>
              </a:r>
              <a:r>
                <a:rPr lang="vi-VN" sz="2400" b="1" dirty="0" smtClean="0">
                  <a:latin typeface="Times New Roman" pitchFamily="18" charset="0"/>
                  <a:cs typeface="Times New Roman" pitchFamily="18" charset="0"/>
                </a:rPr>
                <a:t>đại</a:t>
              </a:r>
              <a:endParaRPr lang="en-US" sz="2400" b="1" dirty="0">
                <a:latin typeface="Times New Roman" pitchFamily="18" charset="0"/>
                <a:cs typeface="Times New Roman" pitchFamily="18" charset="0"/>
              </a:endParaRPr>
            </a:p>
          </p:txBody>
        </p:sp>
      </p:grpSp>
    </p:spTree>
    <p:extLst>
      <p:ext uri="{BB962C8B-B14F-4D97-AF65-F5344CB8AC3E}">
        <p14:creationId xmlns:p14="http://schemas.microsoft.com/office/powerpoint/2010/main" val="33741609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ext Box 19"/>
          <p:cNvSpPr txBox="1">
            <a:spLocks noChangeArrowheads="1"/>
          </p:cNvSpPr>
          <p:nvPr/>
        </p:nvSpPr>
        <p:spPr bwMode="gray">
          <a:xfrm>
            <a:off x="762000" y="381000"/>
            <a:ext cx="77724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lgn="just">
              <a:spcAft>
                <a:spcPts val="600"/>
              </a:spcAft>
              <a:buFont typeface="Wingdings" pitchFamily="2" charset="2"/>
              <a:buChar char="v"/>
            </a:pPr>
            <a:r>
              <a:rPr lang="vi-VN" sz="3200" b="1" dirty="0" smtClean="0">
                <a:solidFill>
                  <a:srgbClr val="FFC000"/>
                </a:solidFill>
                <a:latin typeface="Times New Roman" pitchFamily="18" charset="0"/>
                <a:cs typeface="Times New Roman" pitchFamily="18" charset="0"/>
              </a:rPr>
              <a:t>T</a:t>
            </a:r>
            <a:r>
              <a:rPr lang="en-US" sz="3200" b="1" dirty="0" smtClean="0">
                <a:solidFill>
                  <a:srgbClr val="FFC000"/>
                </a:solidFill>
                <a:latin typeface="Times New Roman" pitchFamily="18" charset="0"/>
                <a:cs typeface="Times New Roman" pitchFamily="18" charset="0"/>
              </a:rPr>
              <a:t>RIỂN KHAI CÁC DỰ ÁN</a:t>
            </a:r>
            <a:r>
              <a:rPr lang="vi-VN" sz="3200" b="1" dirty="0" smtClean="0">
                <a:solidFill>
                  <a:srgbClr val="FFC000"/>
                </a:solidFill>
                <a:latin typeface="Times New Roman" pitchFamily="18" charset="0"/>
                <a:cs typeface="Times New Roman" pitchFamily="18" charset="0"/>
              </a:rPr>
              <a:t> </a:t>
            </a:r>
            <a:endParaRPr lang="en-US" sz="3200" b="1" dirty="0">
              <a:solidFill>
                <a:srgbClr val="FFC000"/>
              </a:solidFill>
              <a:latin typeface="Times New Roman" pitchFamily="18" charset="0"/>
              <a:cs typeface="Times New Roman" pitchFamily="18" charset="0"/>
            </a:endParaRPr>
          </a:p>
        </p:txBody>
      </p:sp>
      <p:sp>
        <p:nvSpPr>
          <p:cNvPr id="2" name="Rectangle 1"/>
          <p:cNvSpPr/>
          <p:nvPr/>
        </p:nvSpPr>
        <p:spPr>
          <a:xfrm>
            <a:off x="420624" y="1143000"/>
            <a:ext cx="8382000" cy="5801588"/>
          </a:xfrm>
          <a:prstGeom prst="rect">
            <a:avLst/>
          </a:prstGeom>
        </p:spPr>
        <p:txBody>
          <a:bodyPr wrap="square">
            <a:spAutoFit/>
          </a:bodyPr>
          <a:lstStyle/>
          <a:p>
            <a:pPr marL="285750" indent="-285750" algn="just">
              <a:spcAft>
                <a:spcPts val="600"/>
              </a:spcAft>
              <a:buFontTx/>
              <a:buChar char="-"/>
            </a:pPr>
            <a:r>
              <a:rPr lang="vi-VN" sz="2800" dirty="0" smtClean="0">
                <a:latin typeface="Times New Roman" pitchFamily="18" charset="0"/>
                <a:cs typeface="Times New Roman" pitchFamily="18" charset="0"/>
              </a:rPr>
              <a:t>Phát </a:t>
            </a:r>
            <a:r>
              <a:rPr lang="vi-VN" sz="2800" dirty="0">
                <a:latin typeface="Times New Roman" pitchFamily="18" charset="0"/>
                <a:cs typeface="Times New Roman" pitchFamily="18" charset="0"/>
              </a:rPr>
              <a:t>triển chương trình đào tạo cao đẳng tiên tiến của trường theo hướng tiếp cận </a:t>
            </a:r>
            <a:r>
              <a:rPr lang="vi-VN" sz="2800" dirty="0" smtClean="0">
                <a:latin typeface="Times New Roman" pitchFamily="18" charset="0"/>
                <a:cs typeface="Times New Roman" pitchFamily="18" charset="0"/>
              </a:rPr>
              <a:t>CDIO</a:t>
            </a:r>
            <a:r>
              <a:rPr lang="en-US" sz="2800" dirty="0" smtClean="0">
                <a:latin typeface="Times New Roman" pitchFamily="18" charset="0"/>
                <a:cs typeface="Times New Roman" pitchFamily="18" charset="0"/>
              </a:rPr>
              <a:t>;</a:t>
            </a:r>
          </a:p>
          <a:p>
            <a:pPr marL="285750" indent="-285750" algn="just">
              <a:spcAft>
                <a:spcPts val="600"/>
              </a:spcAft>
              <a:buFontTx/>
              <a:buChar char="-"/>
            </a:pPr>
            <a:r>
              <a:rPr lang="vi-VN" sz="2800" dirty="0" smtClean="0">
                <a:latin typeface="Times New Roman" pitchFamily="18" charset="0"/>
                <a:cs typeface="Times New Roman" pitchFamily="18" charset="0"/>
              </a:rPr>
              <a:t>Nâng </a:t>
            </a:r>
            <a:r>
              <a:rPr lang="vi-VN" sz="2800" dirty="0">
                <a:latin typeface="Times New Roman" pitchFamily="18" charset="0"/>
                <a:cs typeface="Times New Roman" pitchFamily="18" charset="0"/>
              </a:rPr>
              <a:t>cao năng lực ứng dụng </a:t>
            </a:r>
            <a:r>
              <a:rPr lang="en-US" sz="2800" dirty="0" smtClean="0">
                <a:latin typeface="Times New Roman" pitchFamily="18" charset="0"/>
                <a:cs typeface="Times New Roman" pitchFamily="18" charset="0"/>
              </a:rPr>
              <a:t>CNTT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và </a:t>
            </a:r>
            <a:r>
              <a:rPr lang="en-US" sz="2800" dirty="0" smtClean="0">
                <a:latin typeface="Times New Roman" pitchFamily="18" charset="0"/>
                <a:cs typeface="Times New Roman" pitchFamily="18" charset="0"/>
              </a:rPr>
              <a:t>TT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(hệ thống </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e-Learning) trong đào tạo và </a:t>
            </a:r>
            <a:r>
              <a:rPr lang="en-US" sz="2800" dirty="0" smtClean="0">
                <a:latin typeface="Times New Roman" pitchFamily="18" charset="0"/>
                <a:cs typeface="Times New Roman" pitchFamily="18" charset="0"/>
              </a:rPr>
              <a:t>NCKH</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hợp tác quốc </a:t>
            </a:r>
            <a:r>
              <a:rPr lang="vi-VN" sz="2800" dirty="0" smtClean="0">
                <a:latin typeface="Times New Roman" pitchFamily="18" charset="0"/>
                <a:cs typeface="Times New Roman" pitchFamily="18" charset="0"/>
              </a:rPr>
              <a:t>tế</a:t>
            </a:r>
            <a:r>
              <a:rPr lang="en-US" sz="2800" dirty="0" smtClean="0">
                <a:latin typeface="Times New Roman" pitchFamily="18" charset="0"/>
                <a:cs typeface="Times New Roman" pitchFamily="18" charset="0"/>
              </a:rPr>
              <a:t>;</a:t>
            </a: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hệ thống </a:t>
            </a:r>
            <a:r>
              <a:rPr lang="vi-VN" sz="2800" dirty="0" smtClean="0">
                <a:latin typeface="Times New Roman" pitchFamily="18" charset="0"/>
                <a:cs typeface="Times New Roman" pitchFamily="18" charset="0"/>
              </a:rPr>
              <a:t>thông </a:t>
            </a:r>
            <a:r>
              <a:rPr lang="vi-VN" sz="2800" dirty="0">
                <a:latin typeface="Times New Roman" pitchFamily="18" charset="0"/>
                <a:cs typeface="Times New Roman" pitchFamily="18" charset="0"/>
              </a:rPr>
              <a:t>tin - thư viện điện </a:t>
            </a:r>
            <a:r>
              <a:rPr lang="vi-VN" sz="2800" dirty="0" smtClean="0">
                <a:latin typeface="Times New Roman" pitchFamily="18" charset="0"/>
                <a:cs typeface="Times New Roman" pitchFamily="18" charset="0"/>
              </a:rPr>
              <a:t>tử</a:t>
            </a:r>
            <a:r>
              <a:rPr lang="en-US" sz="2800" dirty="0" smtClean="0">
                <a:latin typeface="Times New Roman" pitchFamily="18" charset="0"/>
                <a:cs typeface="Times New Roman" pitchFamily="18" charset="0"/>
              </a:rPr>
              <a:t>;</a:t>
            </a:r>
          </a:p>
          <a:p>
            <a:pPr marL="285750" indent="-285750" algn="just">
              <a:spcAft>
                <a:spcPts val="600"/>
              </a:spcAft>
              <a:buFontTx/>
              <a:buChar char="-"/>
            </a:pPr>
            <a:r>
              <a:rPr lang="vi-VN" sz="2800" dirty="0" smtClean="0">
                <a:latin typeface="Times New Roman" pitchFamily="18" charset="0"/>
                <a:cs typeface="Times New Roman" pitchFamily="18" charset="0"/>
              </a:rPr>
              <a:t>Nâng </a:t>
            </a:r>
            <a:r>
              <a:rPr lang="vi-VN" sz="2800" dirty="0">
                <a:latin typeface="Times New Roman" pitchFamily="18" charset="0"/>
                <a:cs typeface="Times New Roman" pitchFamily="18" charset="0"/>
              </a:rPr>
              <a:t>cao trình độ quản </a:t>
            </a:r>
            <a:r>
              <a:rPr lang="vi-VN" sz="2800" dirty="0" smtClean="0">
                <a:latin typeface="Times New Roman" pitchFamily="18" charset="0"/>
                <a:cs typeface="Times New Roman" pitchFamily="18" charset="0"/>
              </a:rPr>
              <a:t>lý</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chuyên </a:t>
            </a:r>
            <a:r>
              <a:rPr lang="vi-VN" sz="2800" dirty="0">
                <a:latin typeface="Times New Roman" pitchFamily="18" charset="0"/>
                <a:cs typeface="Times New Roman" pitchFamily="18" charset="0"/>
              </a:rPr>
              <a:t>môn cho </a:t>
            </a:r>
            <a:r>
              <a:rPr lang="en-US" sz="2800" dirty="0" smtClean="0">
                <a:latin typeface="Times New Roman" pitchFamily="18" charset="0"/>
                <a:cs typeface="Times New Roman" pitchFamily="18" charset="0"/>
              </a:rPr>
              <a:t>CB </a:t>
            </a:r>
            <a:r>
              <a:rPr lang="vi-VN" sz="2800" dirty="0" smtClean="0">
                <a:latin typeface="Times New Roman" pitchFamily="18" charset="0"/>
                <a:cs typeface="Times New Roman" pitchFamily="18" charset="0"/>
              </a:rPr>
              <a:t>– </a:t>
            </a:r>
            <a:r>
              <a:rPr lang="en-US" sz="2800" dirty="0" smtClean="0">
                <a:latin typeface="Times New Roman" pitchFamily="18" charset="0"/>
                <a:cs typeface="Times New Roman" pitchFamily="18" charset="0"/>
              </a:rPr>
              <a:t>GV;</a:t>
            </a:r>
          </a:p>
          <a:p>
            <a:pPr marL="285750" indent="-285750" algn="just">
              <a:spcAft>
                <a:spcPts val="600"/>
              </a:spcAft>
              <a:buFontTx/>
              <a:buChar char="-"/>
            </a:pPr>
            <a:r>
              <a:rPr lang="vi-VN" sz="2800" dirty="0" smtClean="0">
                <a:latin typeface="Times New Roman" pitchFamily="18" charset="0"/>
                <a:cs typeface="Times New Roman" pitchFamily="18" charset="0"/>
              </a:rPr>
              <a:t>Tăng </a:t>
            </a:r>
            <a:r>
              <a:rPr lang="vi-VN" sz="2800" dirty="0">
                <a:latin typeface="Times New Roman" pitchFamily="18" charset="0"/>
                <a:cs typeface="Times New Roman" pitchFamily="18" charset="0"/>
              </a:rPr>
              <a:t>cường năng lực </a:t>
            </a:r>
            <a:r>
              <a:rPr lang="en-US" sz="2800" dirty="0" smtClean="0">
                <a:latin typeface="Times New Roman" pitchFamily="18" charset="0"/>
                <a:cs typeface="Times New Roman" pitchFamily="18" charset="0"/>
              </a:rPr>
              <a:t>NCKH</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cho giảng </a:t>
            </a:r>
            <a:r>
              <a:rPr lang="vi-VN" sz="2800" dirty="0" smtClean="0">
                <a:latin typeface="Times New Roman" pitchFamily="18" charset="0"/>
                <a:cs typeface="Times New Roman" pitchFamily="18" charset="0"/>
              </a:rPr>
              <a:t>viên</a:t>
            </a:r>
            <a:r>
              <a:rPr lang="en-US" sz="2800" dirty="0" smtClean="0">
                <a:latin typeface="Times New Roman" pitchFamily="18" charset="0"/>
                <a:cs typeface="Times New Roman" pitchFamily="18" charset="0"/>
              </a:rPr>
              <a:t>;</a:t>
            </a:r>
          </a:p>
          <a:p>
            <a:pPr marL="285750" indent="-285750" algn="just">
              <a:spcAft>
                <a:spcPts val="600"/>
              </a:spcAft>
              <a:buFontTx/>
              <a:buChar char="-"/>
            </a:pPr>
            <a:r>
              <a:rPr lang="vi-VN" sz="2800" dirty="0" smtClean="0">
                <a:latin typeface="Times New Roman" pitchFamily="18" charset="0"/>
                <a:cs typeface="Times New Roman" pitchFamily="18" charset="0"/>
              </a:rPr>
              <a:t>Tin </a:t>
            </a:r>
            <a:r>
              <a:rPr lang="vi-VN" sz="2800" dirty="0">
                <a:latin typeface="Times New Roman" pitchFamily="18" charset="0"/>
                <a:cs typeface="Times New Roman" pitchFamily="18" charset="0"/>
              </a:rPr>
              <a:t>học hóa công tác quản lý hành </a:t>
            </a:r>
            <a:r>
              <a:rPr lang="vi-VN" sz="2800" dirty="0"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đào </a:t>
            </a:r>
            <a:r>
              <a:rPr lang="vi-VN" sz="2800" dirty="0"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đề thi </a:t>
            </a:r>
            <a:r>
              <a:rPr lang="vi-VN" sz="2800" dirty="0">
                <a:latin typeface="Times New Roman" pitchFamily="18" charset="0"/>
                <a:cs typeface="Times New Roman" pitchFamily="18" charset="0"/>
              </a:rPr>
              <a:t>và thi trực </a:t>
            </a:r>
            <a:r>
              <a:rPr lang="vi-VN" sz="2800" dirty="0" smtClean="0">
                <a:latin typeface="Times New Roman" pitchFamily="18" charset="0"/>
                <a:cs typeface="Times New Roman" pitchFamily="18" charset="0"/>
              </a:rPr>
              <a:t>tuyến</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tài </a:t>
            </a:r>
            <a:r>
              <a:rPr lang="vi-VN" sz="2800" dirty="0"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quản lý thiết bị và cơ sở vật </a:t>
            </a:r>
            <a:r>
              <a:rPr lang="vi-VN" sz="2800" dirty="0" smtClean="0">
                <a:latin typeface="Times New Roman" pitchFamily="18" charset="0"/>
                <a:cs typeface="Times New Roman" pitchFamily="18" charset="0"/>
              </a:rPr>
              <a:t>chất</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trang web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miền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trường</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marL="285750" indent="-285750" algn="just">
              <a:spcAft>
                <a:spcPts val="600"/>
              </a:spcAft>
              <a:buFontTx/>
              <a:buChar char="-"/>
            </a:pP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2881584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2915" y="1066800"/>
            <a:ext cx="8382000" cy="5139869"/>
          </a:xfrm>
          <a:prstGeom prst="rect">
            <a:avLst/>
          </a:prstGeom>
        </p:spPr>
        <p:txBody>
          <a:bodyPr wrap="square">
            <a:spAutoFit/>
          </a:bodyPr>
          <a:lstStyle/>
          <a:p>
            <a:pPr marL="285750" indent="-285750" algn="just">
              <a:spcAft>
                <a:spcPts val="600"/>
              </a:spcAft>
              <a:buFontTx/>
              <a:buChar char="-"/>
            </a:pPr>
            <a:r>
              <a:rPr lang="vi-VN" sz="2800" dirty="0" smtClean="0">
                <a:latin typeface="Times New Roman" pitchFamily="18" charset="0"/>
                <a:cs typeface="Times New Roman" pitchFamily="18" charset="0"/>
              </a:rPr>
              <a:t>Tăng cường cơ sở vật chất nhà xưởng, lớp học, phòng thực hành, phòng làm việc và cơ sở hạ tầng;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 trang thiết bị dạy học; mặt bằng tổng thể tại cơ sở chính”;</a:t>
            </a:r>
            <a:endParaRPr lang="en-US" sz="2800" dirty="0" smtClean="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cơ sở tại Củ </a:t>
            </a:r>
            <a:r>
              <a:rPr lang="vi-VN" sz="2800" dirty="0" smtClean="0">
                <a:latin typeface="Times New Roman" pitchFamily="18" charset="0"/>
                <a:cs typeface="Times New Roman" pitchFamily="18" charset="0"/>
              </a:rPr>
              <a:t>Chi;</a:t>
            </a:r>
            <a:endParaRPr lang="en-US" sz="2800" dirty="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Trung tâm xưởng thực </a:t>
            </a:r>
            <a:r>
              <a:rPr lang="vi-VN" sz="2800" dirty="0" smtClean="0">
                <a:latin typeface="Times New Roman" pitchFamily="18" charset="0"/>
                <a:cs typeface="Times New Roman" pitchFamily="18" charset="0"/>
              </a:rPr>
              <a:t>hành;</a:t>
            </a:r>
            <a:endParaRPr lang="en-US" sz="2800" dirty="0">
              <a:latin typeface="Times New Roman" pitchFamily="18" charset="0"/>
              <a:cs typeface="Times New Roman" pitchFamily="18" charset="0"/>
            </a:endParaRPr>
          </a:p>
          <a:p>
            <a:pPr marL="285750" indent="-285750" algn="just">
              <a:spcAft>
                <a:spcPts val="600"/>
              </a:spcAft>
              <a:buFontTx/>
              <a:buChar char="-"/>
            </a:pPr>
            <a:r>
              <a:rPr lang="vi-VN" sz="2800" dirty="0" smtClean="0">
                <a:latin typeface="Times New Roman" pitchFamily="18" charset="0"/>
                <a:cs typeface="Times New Roman" pitchFamily="18" charset="0"/>
              </a:rPr>
              <a:t>Nâng </a:t>
            </a:r>
            <a:r>
              <a:rPr lang="vi-VN" sz="2800" dirty="0">
                <a:latin typeface="Times New Roman" pitchFamily="18" charset="0"/>
                <a:cs typeface="Times New Roman" pitchFamily="18" charset="0"/>
              </a:rPr>
              <a:t>tầng Khoa Điện – Điện </a:t>
            </a:r>
            <a:r>
              <a:rPr lang="vi-VN" sz="2800" dirty="0" smtClean="0">
                <a:latin typeface="Times New Roman" pitchFamily="18" charset="0"/>
                <a:cs typeface="Times New Roman" pitchFamily="18" charset="0"/>
              </a:rPr>
              <a:t>tử;</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Dời cổng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chính</a:t>
            </a:r>
            <a:r>
              <a:rPr lang="en-US" sz="2800" dirty="0" smtClean="0">
                <a:latin typeface="Times New Roman" pitchFamily="18" charset="0"/>
                <a:cs typeface="Times New Roman" pitchFamily="18" charset="0"/>
              </a:rPr>
              <a:t>; </a:t>
            </a:r>
          </a:p>
          <a:p>
            <a:pPr marL="285750" indent="-285750" algn="just">
              <a:spcAft>
                <a:spcPts val="600"/>
              </a:spcAft>
              <a:buFontTx/>
              <a:buChar char="-"/>
            </a:pPr>
            <a:r>
              <a:rPr lang="en-US" sz="2800" dirty="0" err="1" smtClean="0">
                <a:latin typeface="Times New Roman" pitchFamily="18" charset="0"/>
                <a:cs typeface="Times New Roman" pitchFamily="18" charset="0"/>
              </a:rPr>
              <a:t>Xây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dựng</a:t>
            </a:r>
            <a:r>
              <a:rPr lang="en-US" sz="2800" dirty="0" smtClean="0">
                <a:latin typeface="Times New Roman" pitchFamily="18" charset="0"/>
                <a:cs typeface="Times New Roman" pitchFamily="18" charset="0"/>
              </a:rPr>
              <a:t> k</a:t>
            </a:r>
            <a:r>
              <a:rPr lang="vi-VN" sz="2800" dirty="0" smtClean="0">
                <a:latin typeface="Times New Roman" pitchFamily="18" charset="0"/>
                <a:cs typeface="Times New Roman" pitchFamily="18" charset="0"/>
              </a:rPr>
              <a:t>ý </a:t>
            </a:r>
            <a:r>
              <a:rPr lang="vi-VN" sz="2800" dirty="0">
                <a:latin typeface="Times New Roman" pitchFamily="18" charset="0"/>
                <a:cs typeface="Times New Roman" pitchFamily="18" charset="0"/>
              </a:rPr>
              <a:t>túc </a:t>
            </a:r>
            <a:r>
              <a:rPr lang="vi-VN" sz="2800" dirty="0" smtClean="0">
                <a:latin typeface="Times New Roman" pitchFamily="18" charset="0"/>
                <a:cs typeface="Times New Roman" pitchFamily="18" charset="0"/>
              </a:rPr>
              <a:t>xá</a:t>
            </a:r>
            <a:r>
              <a:rPr lang="en-US" sz="2800" dirty="0" smtClean="0">
                <a:latin typeface="Times New Roman" pitchFamily="18" charset="0"/>
                <a:cs typeface="Times New Roman" pitchFamily="18" charset="0"/>
              </a:rPr>
              <a:t>;</a:t>
            </a:r>
          </a:p>
          <a:p>
            <a:pPr marL="285750" indent="-285750" algn="just">
              <a:spcAft>
                <a:spcPts val="600"/>
              </a:spcAft>
              <a:buFontTx/>
              <a:buChar char="-"/>
            </a:pPr>
            <a:r>
              <a:rPr lang="vi-VN" sz="2800" dirty="0" smtClean="0">
                <a:latin typeface="Times New Roman" pitchFamily="18" charset="0"/>
                <a:cs typeface="Times New Roman" pitchFamily="18" charset="0"/>
              </a:rPr>
              <a:t>Xây </a:t>
            </a:r>
            <a:r>
              <a:rPr lang="vi-VN" sz="2800" dirty="0">
                <a:latin typeface="Times New Roman" pitchFamily="18" charset="0"/>
                <a:cs typeface="Times New Roman" pitchFamily="18" charset="0"/>
              </a:rPr>
              <a:t>dựng và triển khai </a:t>
            </a:r>
            <a:r>
              <a:rPr lang="vi-VN" sz="2800" dirty="0" smtClean="0">
                <a:latin typeface="Times New Roman" pitchFamily="18" charset="0"/>
                <a:cs typeface="Times New Roman" pitchFamily="18" charset="0"/>
              </a:rPr>
              <a:t>quản </a:t>
            </a:r>
            <a:r>
              <a:rPr lang="vi-VN" sz="2800" dirty="0">
                <a:latin typeface="Times New Roman" pitchFamily="18" charset="0"/>
                <a:cs typeface="Times New Roman" pitchFamily="18" charset="0"/>
              </a:rPr>
              <a:t>lý chất lượng </a:t>
            </a:r>
            <a:r>
              <a:rPr lang="vi-VN" sz="2800" dirty="0" smtClean="0">
                <a:latin typeface="Times New Roman" pitchFamily="18" charset="0"/>
                <a:cs typeface="Times New Roman" pitchFamily="18" charset="0"/>
              </a:rPr>
              <a:t>ISO</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a:p>
            <a:pPr marL="285750" indent="-285750" algn="just">
              <a:spcAft>
                <a:spcPts val="600"/>
              </a:spcAft>
              <a:buFontTx/>
              <a:buChar char="-"/>
            </a:pPr>
            <a:r>
              <a:rPr lang="en-US" sz="2800" dirty="0" smtClean="0">
                <a:latin typeface="Times New Roman" pitchFamily="18" charset="0"/>
                <a:cs typeface="Times New Roman" pitchFamily="18" charset="0"/>
              </a:rPr>
              <a:t>X</a:t>
            </a:r>
            <a:r>
              <a:rPr lang="vi-VN" sz="2800" dirty="0" smtClean="0">
                <a:latin typeface="Times New Roman" pitchFamily="18" charset="0"/>
                <a:cs typeface="Times New Roman" pitchFamily="18" charset="0"/>
              </a:rPr>
              <a:t>ây </a:t>
            </a:r>
            <a:r>
              <a:rPr lang="vi-VN" sz="2800" dirty="0">
                <a:latin typeface="Times New Roman" pitchFamily="18" charset="0"/>
                <a:cs typeface="Times New Roman" pitchFamily="18" charset="0"/>
              </a:rPr>
              <a:t>dựng trường Cao đẳng trọng điểm của </a:t>
            </a:r>
            <a:r>
              <a:rPr lang="vi-VN" sz="2800" dirty="0" smtClean="0">
                <a:latin typeface="Times New Roman" pitchFamily="18" charset="0"/>
                <a:cs typeface="Times New Roman" pitchFamily="18" charset="0"/>
              </a:rPr>
              <a:t>T</a:t>
            </a:r>
            <a:r>
              <a:rPr lang="en-US" sz="2800" dirty="0" smtClean="0">
                <a:latin typeface="Times New Roman" pitchFamily="18" charset="0"/>
                <a:cs typeface="Times New Roman" pitchFamily="18" charset="0"/>
              </a:rPr>
              <a:t>P. HCM.</a:t>
            </a:r>
            <a:r>
              <a:rPr lang="vi-VN" sz="2800" dirty="0" smtClean="0">
                <a:latin typeface="Times New Roman" pitchFamily="18" charset="0"/>
                <a:cs typeface="Times New Roman" pitchFamily="18" charset="0"/>
              </a:rPr>
              <a:t> </a:t>
            </a:r>
            <a:endParaRPr lang="en-US" sz="2800" dirty="0">
              <a:latin typeface="Times New Roman" pitchFamily="18" charset="0"/>
              <a:cs typeface="Times New Roman" pitchFamily="18" charset="0"/>
            </a:endParaRPr>
          </a:p>
          <a:p>
            <a:pPr marL="285750" indent="-285750" algn="just">
              <a:spcAft>
                <a:spcPts val="600"/>
              </a:spcAft>
              <a:buFontTx/>
              <a:buChar char="-"/>
            </a:pPr>
            <a:endParaRPr lang="en-US" dirty="0" smtClean="0">
              <a:latin typeface="Times New Roman" pitchFamily="18" charset="0"/>
              <a:cs typeface="Times New Roman" pitchFamily="18" charset="0"/>
            </a:endParaRPr>
          </a:p>
          <a:p>
            <a:pPr marL="285750" indent="-285750" algn="just">
              <a:spcAft>
                <a:spcPts val="600"/>
              </a:spcAft>
              <a:buFontTx/>
              <a:buChar char="-"/>
            </a:pPr>
            <a:endParaRPr lang="en-US" dirty="0" smtClean="0">
              <a:latin typeface="Times New Roman" pitchFamily="18" charset="0"/>
              <a:cs typeface="Times New Roman" pitchFamily="18" charset="0"/>
            </a:endParaRPr>
          </a:p>
        </p:txBody>
      </p:sp>
      <p:sp>
        <p:nvSpPr>
          <p:cNvPr id="3" name="Rectangle 2"/>
          <p:cNvSpPr/>
          <p:nvPr/>
        </p:nvSpPr>
        <p:spPr>
          <a:xfrm>
            <a:off x="838200" y="304800"/>
            <a:ext cx="6477000" cy="584775"/>
          </a:xfrm>
          <a:prstGeom prst="rect">
            <a:avLst/>
          </a:prstGeom>
        </p:spPr>
        <p:txBody>
          <a:bodyPr wrap="square">
            <a:spAutoFit/>
          </a:bodyPr>
          <a:lstStyle/>
          <a:p>
            <a:pPr marL="285750" indent="-285750" algn="just">
              <a:spcAft>
                <a:spcPts val="600"/>
              </a:spcAft>
              <a:buFont typeface="Wingdings" pitchFamily="2" charset="2"/>
              <a:buChar char="v"/>
            </a:pPr>
            <a:r>
              <a:rPr lang="vi-VN" sz="3200" b="1" dirty="0">
                <a:solidFill>
                  <a:srgbClr val="FFC000"/>
                </a:solidFill>
                <a:latin typeface="Times New Roman" pitchFamily="18" charset="0"/>
                <a:cs typeface="Times New Roman" pitchFamily="18" charset="0"/>
              </a:rPr>
              <a:t>T</a:t>
            </a:r>
            <a:r>
              <a:rPr lang="en-US" sz="3200" b="1" dirty="0">
                <a:solidFill>
                  <a:srgbClr val="FFC000"/>
                </a:solidFill>
                <a:latin typeface="Times New Roman" pitchFamily="18" charset="0"/>
                <a:cs typeface="Times New Roman" pitchFamily="18" charset="0"/>
              </a:rPr>
              <a:t>RIỂN KHAI CÁC DỰ ÁN</a:t>
            </a:r>
            <a:r>
              <a:rPr lang="vi-VN" sz="3200" b="1" dirty="0">
                <a:solidFill>
                  <a:srgbClr val="FFC000"/>
                </a:solidFill>
                <a:latin typeface="Times New Roman" pitchFamily="18" charset="0"/>
                <a:cs typeface="Times New Roman" pitchFamily="18" charset="0"/>
              </a:rPr>
              <a:t> </a:t>
            </a:r>
            <a:endParaRPr lang="en-US" sz="3200" b="1" dirty="0">
              <a:solidFill>
                <a:srgbClr val="FFC000"/>
              </a:solidFill>
              <a:latin typeface="Times New Roman" pitchFamily="18" charset="0"/>
              <a:cs typeface="Times New Roman" pitchFamily="18" charset="0"/>
            </a:endParaRPr>
          </a:p>
        </p:txBody>
      </p:sp>
    </p:spTree>
    <p:extLst>
      <p:ext uri="{BB962C8B-B14F-4D97-AF65-F5344CB8AC3E}">
        <p14:creationId xmlns:p14="http://schemas.microsoft.com/office/powerpoint/2010/main" val="11079567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smtClean="0">
                <a:latin typeface="Times New Roman" pitchFamily="18" charset="0"/>
                <a:cs typeface="Times New Roman" pitchFamily="18" charset="0"/>
              </a:rPr>
              <a:t>TRƯỜNG LÝ TỰ TRỌNG TƯƠNG LAI</a:t>
            </a:r>
            <a:endParaRPr lang="en-US" sz="1800" dirty="0">
              <a:latin typeface="Times New Roman" pitchFamily="18" charset="0"/>
              <a:cs typeface="Times New Roman"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399" y="1417289"/>
            <a:ext cx="8839201" cy="4907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981738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smtClean="0">
                <a:latin typeface="Times New Roman" pitchFamily="18" charset="0"/>
                <a:cs typeface="Times New Roman" pitchFamily="18" charset="0"/>
              </a:rPr>
              <a:t>TRƯỜNG LÝ TỰ TRỌNG TƯƠNG LAI</a:t>
            </a:r>
            <a:endParaRPr lang="en-US" sz="1800" dirty="0">
              <a:latin typeface="Times New Roman" pitchFamily="18" charset="0"/>
              <a:cs typeface="Times New Roman" pitchFamily="18"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731" y="1153320"/>
            <a:ext cx="8791870" cy="5605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17830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smtClean="0">
                <a:latin typeface="Times New Roman" pitchFamily="18" charset="0"/>
                <a:cs typeface="Times New Roman" pitchFamily="18" charset="0"/>
              </a:rPr>
              <a:t>TRƯỜNG LÝ TỰ TRỌNG TƯƠNG LAI</a:t>
            </a:r>
            <a:endParaRPr lang="en-US" sz="1800" dirty="0">
              <a:latin typeface="Times New Roman" pitchFamily="18" charset="0"/>
              <a:cs typeface="Times New Roman" pitchFamily="18" charset="0"/>
            </a:endParaRPr>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974609"/>
            <a:ext cx="8686800" cy="5881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17830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smtClean="0">
                <a:latin typeface="Times New Roman" pitchFamily="18" charset="0"/>
                <a:cs typeface="Times New Roman" pitchFamily="18" charset="0"/>
              </a:rPr>
              <a:t>TRƯỜNG LÝ TỰ TRỌNG TƯƠNG LAI</a:t>
            </a:r>
            <a:endParaRPr lang="en-US" sz="1800" dirty="0">
              <a:latin typeface="Times New Roman" pitchFamily="18" charset="0"/>
              <a:cs typeface="Times New Roman" pitchFamily="18" charset="0"/>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599" y="990600"/>
            <a:ext cx="8769981"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178307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smtClean="0">
                <a:latin typeface="Times New Roman" pitchFamily="18" charset="0"/>
                <a:cs typeface="Times New Roman" pitchFamily="18" charset="0"/>
              </a:rPr>
              <a:t>TRƯỜNG LÝ TỰ TRỌNG TƯƠNG LAI</a:t>
            </a:r>
            <a:endParaRPr lang="en-US" sz="1800" dirty="0">
              <a:latin typeface="Times New Roman" pitchFamily="18" charset="0"/>
              <a:cs typeface="Times New Roman" pitchFamily="18" charset="0"/>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990600"/>
            <a:ext cx="8959246"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17830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5334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a:latin typeface="Times New Roman" pitchFamily="18" charset="0"/>
                <a:cs typeface="Times New Roman" pitchFamily="18" charset="0"/>
              </a:rPr>
              <a:t>TRƯỜNG LÝ TỰ TRỌNG TƯƠNG LAI</a:t>
            </a:r>
            <a:endParaRPr lang="en-US" sz="1800" dirty="0">
              <a:latin typeface="Times New Roman" pitchFamily="18" charset="0"/>
              <a:cs typeface="Times New Roman" pitchFamily="18"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990600"/>
            <a:ext cx="8686800" cy="6561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40695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a:latin typeface="Times New Roman" pitchFamily="18" charset="0"/>
                <a:cs typeface="Times New Roman" pitchFamily="18" charset="0"/>
              </a:rPr>
              <a:t>TRƯỜNG LÝ TỰ TRỌNG TƯƠNG LAI</a:t>
            </a:r>
            <a:endParaRPr lang="en-US" sz="1800" dirty="0">
              <a:latin typeface="Times New Roman" pitchFamily="18" charset="0"/>
              <a:cs typeface="Times New Roman" pitchFamily="18" charset="0"/>
            </a:endParaRP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914400"/>
            <a:ext cx="8610600" cy="581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406955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2"/>
          <p:cNvSpPr txBox="1">
            <a:spLocks noChangeArrowheads="1"/>
          </p:cNvSpPr>
          <p:nvPr/>
        </p:nvSpPr>
        <p:spPr bwMode="white">
          <a:xfrm>
            <a:off x="609600" y="304800"/>
            <a:ext cx="8229600" cy="563562"/>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000" b="1">
                <a:solidFill>
                  <a:schemeClr val="tx2"/>
                </a:solidFill>
                <a:latin typeface="+mj-lt"/>
                <a:ea typeface="+mj-ea"/>
                <a:cs typeface="+mj-cs"/>
              </a:defRPr>
            </a:lvl1pPr>
            <a:lvl2pPr algn="ctr" rtl="0" eaLnBrk="1" fontAlgn="base" hangingPunct="1">
              <a:spcBef>
                <a:spcPct val="0"/>
              </a:spcBef>
              <a:spcAft>
                <a:spcPct val="0"/>
              </a:spcAft>
              <a:defRPr sz="4000" b="1">
                <a:solidFill>
                  <a:schemeClr val="tx2"/>
                </a:solidFill>
                <a:latin typeface="Arial" charset="0"/>
              </a:defRPr>
            </a:lvl2pPr>
            <a:lvl3pPr algn="ctr" rtl="0" eaLnBrk="1" fontAlgn="base" hangingPunct="1">
              <a:spcBef>
                <a:spcPct val="0"/>
              </a:spcBef>
              <a:spcAft>
                <a:spcPct val="0"/>
              </a:spcAft>
              <a:defRPr sz="4000" b="1">
                <a:solidFill>
                  <a:schemeClr val="tx2"/>
                </a:solidFill>
                <a:latin typeface="Arial" charset="0"/>
              </a:defRPr>
            </a:lvl3pPr>
            <a:lvl4pPr algn="ctr" rtl="0" eaLnBrk="1" fontAlgn="base" hangingPunct="1">
              <a:spcBef>
                <a:spcPct val="0"/>
              </a:spcBef>
              <a:spcAft>
                <a:spcPct val="0"/>
              </a:spcAft>
              <a:defRPr sz="4000" b="1">
                <a:solidFill>
                  <a:schemeClr val="tx2"/>
                </a:solidFill>
                <a:latin typeface="Arial" charset="0"/>
              </a:defRPr>
            </a:lvl4pPr>
            <a:lvl5pPr algn="ctr" rtl="0" eaLnBrk="1" fontAlgn="base" hangingPunct="1">
              <a:spcBef>
                <a:spcPct val="0"/>
              </a:spcBef>
              <a:spcAft>
                <a:spcPct val="0"/>
              </a:spcAft>
              <a:defRPr sz="4000" b="1">
                <a:solidFill>
                  <a:schemeClr val="tx2"/>
                </a:solidFill>
                <a:latin typeface="Arial" charset="0"/>
              </a:defRPr>
            </a:lvl5pPr>
            <a:lvl6pPr marL="457200" algn="ctr" rtl="0" eaLnBrk="1" fontAlgn="base" hangingPunct="1">
              <a:spcBef>
                <a:spcPct val="0"/>
              </a:spcBef>
              <a:spcAft>
                <a:spcPct val="0"/>
              </a:spcAft>
              <a:defRPr sz="4000" b="1">
                <a:solidFill>
                  <a:schemeClr val="tx2"/>
                </a:solidFill>
                <a:latin typeface="Arial" charset="0"/>
              </a:defRPr>
            </a:lvl6pPr>
            <a:lvl7pPr marL="914400" algn="ctr" rtl="0" eaLnBrk="1" fontAlgn="base" hangingPunct="1">
              <a:spcBef>
                <a:spcPct val="0"/>
              </a:spcBef>
              <a:spcAft>
                <a:spcPct val="0"/>
              </a:spcAft>
              <a:defRPr sz="4000" b="1">
                <a:solidFill>
                  <a:schemeClr val="tx2"/>
                </a:solidFill>
                <a:latin typeface="Arial" charset="0"/>
              </a:defRPr>
            </a:lvl7pPr>
            <a:lvl8pPr marL="1371600" algn="ctr" rtl="0" eaLnBrk="1" fontAlgn="base" hangingPunct="1">
              <a:spcBef>
                <a:spcPct val="0"/>
              </a:spcBef>
              <a:spcAft>
                <a:spcPct val="0"/>
              </a:spcAft>
              <a:defRPr sz="4000" b="1">
                <a:solidFill>
                  <a:schemeClr val="tx2"/>
                </a:solidFill>
                <a:latin typeface="Arial" charset="0"/>
              </a:defRPr>
            </a:lvl8pPr>
            <a:lvl9pPr marL="1828800" algn="ctr" rtl="0" eaLnBrk="1" fontAlgn="base" hangingPunct="1">
              <a:spcBef>
                <a:spcPct val="0"/>
              </a:spcBef>
              <a:spcAft>
                <a:spcPct val="0"/>
              </a:spcAft>
              <a:defRPr sz="4000" b="1">
                <a:solidFill>
                  <a:schemeClr val="tx2"/>
                </a:solidFill>
                <a:latin typeface="Arial" charset="0"/>
              </a:defRPr>
            </a:lvl9pPr>
          </a:lstStyle>
          <a:p>
            <a:r>
              <a:rPr lang="en-US" sz="3200" dirty="0" smtClean="0">
                <a:latin typeface="Times New Roman" pitchFamily="18" charset="0"/>
                <a:cs typeface="Times New Roman" pitchFamily="18" charset="0"/>
              </a:rPr>
              <a:t>KÝ TÚC XÁ TRƯỜNG </a:t>
            </a:r>
            <a:r>
              <a:rPr lang="en-US" sz="3200" dirty="0">
                <a:latin typeface="Times New Roman" pitchFamily="18" charset="0"/>
                <a:cs typeface="Times New Roman" pitchFamily="18" charset="0"/>
              </a:rPr>
              <a:t>LÝ TỰ </a:t>
            </a:r>
            <a:r>
              <a:rPr lang="en-US" sz="3200" dirty="0" smtClean="0">
                <a:latin typeface="Times New Roman" pitchFamily="18" charset="0"/>
                <a:cs typeface="Times New Roman" pitchFamily="18" charset="0"/>
              </a:rPr>
              <a:t>TRỌNG</a:t>
            </a:r>
            <a:endParaRPr lang="en-US" sz="1800" dirty="0">
              <a:latin typeface="Times New Roman" pitchFamily="18" charset="0"/>
              <a:cs typeface="Times New Roman" pitchFamily="18" charset="0"/>
            </a:endParaRPr>
          </a:p>
        </p:txBody>
      </p:sp>
      <p:pic>
        <p:nvPicPr>
          <p:cNvPr id="1536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 y="1344154"/>
            <a:ext cx="8986381" cy="5056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21852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9" name="WordArt 7"/>
          <p:cNvSpPr>
            <a:spLocks noChangeArrowheads="1" noChangeShapeType="1" noTextEdit="1"/>
          </p:cNvSpPr>
          <p:nvPr/>
        </p:nvSpPr>
        <p:spPr bwMode="gray">
          <a:xfrm>
            <a:off x="152400" y="762000"/>
            <a:ext cx="8915400" cy="4724400"/>
          </a:xfrm>
          <a:prstGeom prst="rect">
            <a:avLst/>
          </a:prstGeom>
        </p:spPr>
        <p:txBody>
          <a:bodyPr wrap="none" fromWordArt="1">
            <a:prstTxWarp prst="textDeflate">
              <a:avLst>
                <a:gd name="adj" fmla="val 26227"/>
              </a:avLst>
            </a:prstTxWarp>
          </a:bodyPr>
          <a:lstStyle/>
          <a:p>
            <a:pPr algn="ctr"/>
            <a:r>
              <a:rPr lang="en-US" sz="5400" b="1" kern="10" dirty="0" smtClean="0">
                <a:ln w="28575">
                  <a:solidFill>
                    <a:schemeClr val="tx1"/>
                  </a:solidFill>
                  <a:round/>
                  <a:headEnd/>
                  <a:tailEnd/>
                </a:ln>
                <a:solidFill>
                  <a:srgbClr val="C00000"/>
                </a:solidFill>
                <a:effectLst>
                  <a:outerShdw dist="107763" dir="2700000" algn="ctr" rotWithShape="0">
                    <a:srgbClr val="000000">
                      <a:alpha val="50000"/>
                    </a:srgbClr>
                  </a:outerShdw>
                </a:effectLst>
                <a:latin typeface="Verdana"/>
                <a:ea typeface="Verdana"/>
                <a:cs typeface="Verdana"/>
              </a:rPr>
              <a:t>TRÂN TRỌNG CẢM ƠN </a:t>
            </a:r>
            <a:endParaRPr lang="en-US" sz="5400" b="1" kern="10" dirty="0">
              <a:ln w="28575">
                <a:solidFill>
                  <a:schemeClr val="tx1"/>
                </a:solidFill>
                <a:round/>
                <a:headEnd/>
                <a:tailEnd/>
              </a:ln>
              <a:solidFill>
                <a:srgbClr val="C00000"/>
              </a:solidFill>
              <a:effectLst>
                <a:outerShdw dist="107763" dir="2700000" algn="ctr" rotWithShape="0">
                  <a:srgbClr val="000000">
                    <a:alpha val="50000"/>
                  </a:srgbClr>
                </a:outerShdw>
              </a:effectLst>
              <a:latin typeface="Verdana"/>
              <a:ea typeface="Verdana"/>
              <a:cs typeface="Verdana"/>
            </a:endParaRPr>
          </a:p>
        </p:txBody>
      </p:sp>
      <p:sp>
        <p:nvSpPr>
          <p:cNvPr id="6" name="Rectangle 5"/>
          <p:cNvSpPr/>
          <p:nvPr/>
        </p:nvSpPr>
        <p:spPr>
          <a:xfrm>
            <a:off x="3657600" y="6019800"/>
            <a:ext cx="1524000" cy="762000"/>
          </a:xfrm>
          <a:prstGeom prst="rect">
            <a:avLst/>
          </a:prstGeom>
          <a:solidFill>
            <a:srgbClr val="154A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db2004174d">
  <a:themeElements>
    <a:clrScheme name="sample_dark 3">
      <a:dk1>
        <a:srgbClr val="969696"/>
      </a:dk1>
      <a:lt1>
        <a:srgbClr val="FFFFFF"/>
      </a:lt1>
      <a:dk2>
        <a:srgbClr val="003399"/>
      </a:dk2>
      <a:lt2>
        <a:srgbClr val="FCF8A2"/>
      </a:lt2>
      <a:accent1>
        <a:srgbClr val="5AB14B"/>
      </a:accent1>
      <a:accent2>
        <a:srgbClr val="2F7ADF"/>
      </a:accent2>
      <a:accent3>
        <a:srgbClr val="AAADCA"/>
      </a:accent3>
      <a:accent4>
        <a:srgbClr val="DADADA"/>
      </a:accent4>
      <a:accent5>
        <a:srgbClr val="B5D5B1"/>
      </a:accent5>
      <a:accent6>
        <a:srgbClr val="2A6ECA"/>
      </a:accent6>
      <a:hlink>
        <a:srgbClr val="8A52C8"/>
      </a:hlink>
      <a:folHlink>
        <a:srgbClr val="C48352"/>
      </a:folHlink>
    </a:clrScheme>
    <a:fontScheme name="sample_da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_dark 1">
        <a:dk1>
          <a:srgbClr val="969696"/>
        </a:dk1>
        <a:lt1>
          <a:srgbClr val="FFFFFF"/>
        </a:lt1>
        <a:dk2>
          <a:srgbClr val="005E5C"/>
        </a:dk2>
        <a:lt2>
          <a:srgbClr val="DAEEA2"/>
        </a:lt2>
        <a:accent1>
          <a:srgbClr val="238FD9"/>
        </a:accent1>
        <a:accent2>
          <a:srgbClr val="43A98E"/>
        </a:accent2>
        <a:accent3>
          <a:srgbClr val="AAB6B5"/>
        </a:accent3>
        <a:accent4>
          <a:srgbClr val="DADADA"/>
        </a:accent4>
        <a:accent5>
          <a:srgbClr val="ACC6E9"/>
        </a:accent5>
        <a:accent6>
          <a:srgbClr val="3C9980"/>
        </a:accent6>
        <a:hlink>
          <a:srgbClr val="D8A642"/>
        </a:hlink>
        <a:folHlink>
          <a:srgbClr val="B3703D"/>
        </a:folHlink>
      </a:clrScheme>
      <a:clrMap bg1="dk2" tx1="lt1" bg2="dk1" tx2="lt2" accent1="accent1" accent2="accent2" accent3="accent3" accent4="accent4" accent5="accent5" accent6="accent6" hlink="hlink" folHlink="folHlink"/>
    </a:extraClrScheme>
    <a:extraClrScheme>
      <a:clrScheme name="sample_dark 2">
        <a:dk1>
          <a:srgbClr val="969696"/>
        </a:dk1>
        <a:lt1>
          <a:srgbClr val="FFFFFF"/>
        </a:lt1>
        <a:dk2>
          <a:srgbClr val="551D2A"/>
        </a:dk2>
        <a:lt2>
          <a:srgbClr val="EEE5A2"/>
        </a:lt2>
        <a:accent1>
          <a:srgbClr val="557FE7"/>
        </a:accent1>
        <a:accent2>
          <a:srgbClr val="EB6363"/>
        </a:accent2>
        <a:accent3>
          <a:srgbClr val="B4ABAC"/>
        </a:accent3>
        <a:accent4>
          <a:srgbClr val="DADADA"/>
        </a:accent4>
        <a:accent5>
          <a:srgbClr val="B4C0F1"/>
        </a:accent5>
        <a:accent6>
          <a:srgbClr val="D55959"/>
        </a:accent6>
        <a:hlink>
          <a:srgbClr val="9351C9"/>
        </a:hlink>
        <a:folHlink>
          <a:srgbClr val="3EB2AC"/>
        </a:folHlink>
      </a:clrScheme>
      <a:clrMap bg1="dk2" tx1="lt1" bg2="dk1" tx2="lt2" accent1="accent1" accent2="accent2" accent3="accent3" accent4="accent4" accent5="accent5" accent6="accent6" hlink="hlink" folHlink="folHlink"/>
    </a:extraClrScheme>
    <a:extraClrScheme>
      <a:clrScheme name="sample_dark 3">
        <a:dk1>
          <a:srgbClr val="969696"/>
        </a:dk1>
        <a:lt1>
          <a:srgbClr val="FFFFFF"/>
        </a:lt1>
        <a:dk2>
          <a:srgbClr val="003399"/>
        </a:dk2>
        <a:lt2>
          <a:srgbClr val="FCF8A2"/>
        </a:lt2>
        <a:accent1>
          <a:srgbClr val="5AB14B"/>
        </a:accent1>
        <a:accent2>
          <a:srgbClr val="2F7ADF"/>
        </a:accent2>
        <a:accent3>
          <a:srgbClr val="AAADCA"/>
        </a:accent3>
        <a:accent4>
          <a:srgbClr val="DADADA"/>
        </a:accent4>
        <a:accent5>
          <a:srgbClr val="B5D5B1"/>
        </a:accent5>
        <a:accent6>
          <a:srgbClr val="2A6ECA"/>
        </a:accent6>
        <a:hlink>
          <a:srgbClr val="8A52C8"/>
        </a:hlink>
        <a:folHlink>
          <a:srgbClr val="C48352"/>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cdb2004174d</Template>
  <TotalTime>1486</TotalTime>
  <Words>2409</Words>
  <Application>Microsoft Office PowerPoint</Application>
  <PresentationFormat>On-screen Show (4:3)</PresentationFormat>
  <Paragraphs>207</Paragraphs>
  <Slides>35</Slides>
  <Notes>1</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cdb2004174d</vt:lpstr>
      <vt:lpstr> CHIẾN LƯỢC NÂNG CAO CHẤT LƯỢNG ĐÀO TẠO CỦA TRƯỜNG CAO ĐẲNG KỸ THUẬT LÝ TỰ TRỌNG THÀNH PHỐ HỒ CHÍ MINH THEO ĐỊNH HƯỚNG ĐỔI MỚI CĂN BẢN, TOÀN DIỆN GIÁO DỤC VÀ ĐÀO TẠO ĐẾN NĂM 2020</vt:lpstr>
      <vt:lpstr>NỘI DUNG</vt:lpstr>
      <vt:lpstr>ĐẶT VẤN ĐỀ</vt:lpstr>
      <vt:lpstr>PHÂN TÍCH BỐI CẢNH</vt:lpstr>
      <vt:lpstr>PHÂN TÍCH BỐI CẢNH</vt:lpstr>
      <vt:lpstr>LỊCH SỬ PHÁT TRIỂN TRƯỜNG</vt:lpstr>
      <vt:lpstr>PowerPoint Presentation</vt:lpstr>
      <vt:lpstr>PowerPoint Presentation</vt:lpstr>
      <vt:lpstr>CÁC KHOA CHUYÊN NGÀNH</vt:lpstr>
      <vt:lpstr>TUYỂN SINH VÀ QUY MÔ ĐÀO TẠO</vt:lpstr>
      <vt:lpstr>THỰC TRẠNG TUYỂN SINH VÀ QUY MÔ ĐÀO TẠO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Version 5.1 build 2600</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Chiến lược nâng cao chất lượng đào tạo của Trường Cao đẳng Kỹ thuật Lý Tự Trọng thành phố Hồ Chí Minh theo định hướng đổi mới căn bản,  toàn diện giáo dục và đào tạo đến năm 2020</dc:title>
  <dc:creator>Microsoft Windows</dc:creator>
  <cp:lastModifiedBy>Sky123.Org</cp:lastModifiedBy>
  <cp:revision>180</cp:revision>
  <cp:lastPrinted>2015-06-09T12:27:21Z</cp:lastPrinted>
  <dcterms:created xsi:type="dcterms:W3CDTF">2015-05-15T07:50:54Z</dcterms:created>
  <dcterms:modified xsi:type="dcterms:W3CDTF">2015-09-21T00:32:19Z</dcterms:modified>
</cp:coreProperties>
</file>